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2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4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3" r:id="rId6"/>
    <p:sldId id="264" r:id="rId7"/>
    <p:sldId id="466" r:id="rId8"/>
    <p:sldId id="355" r:id="rId9"/>
    <p:sldId id="465" r:id="rId10"/>
    <p:sldId id="467" r:id="rId11"/>
    <p:sldId id="496" r:id="rId12"/>
    <p:sldId id="468" r:id="rId13"/>
    <p:sldId id="479" r:id="rId14"/>
    <p:sldId id="497" r:id="rId15"/>
    <p:sldId id="492" r:id="rId16"/>
    <p:sldId id="498" r:id="rId17"/>
    <p:sldId id="493" r:id="rId18"/>
    <p:sldId id="494" r:id="rId19"/>
    <p:sldId id="495" r:id="rId20"/>
    <p:sldId id="471" r:id="rId21"/>
    <p:sldId id="472" r:id="rId22"/>
    <p:sldId id="499" r:id="rId23"/>
    <p:sldId id="473" r:id="rId24"/>
    <p:sldId id="474" r:id="rId25"/>
    <p:sldId id="475" r:id="rId26"/>
    <p:sldId id="476" r:id="rId27"/>
    <p:sldId id="477" r:id="rId28"/>
    <p:sldId id="478" r:id="rId29"/>
    <p:sldId id="480" r:id="rId30"/>
    <p:sldId id="481" r:id="rId31"/>
    <p:sldId id="482" r:id="rId32"/>
    <p:sldId id="483" r:id="rId33"/>
    <p:sldId id="484" r:id="rId34"/>
    <p:sldId id="500" r:id="rId35"/>
    <p:sldId id="487" r:id="rId36"/>
    <p:sldId id="491" r:id="rId37"/>
    <p:sldId id="486" r:id="rId38"/>
    <p:sldId id="485" r:id="rId39"/>
    <p:sldId id="488" r:id="rId40"/>
    <p:sldId id="489" r:id="rId41"/>
    <p:sldId id="49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6BC"/>
    <a:srgbClr val="B4BBC5"/>
    <a:srgbClr val="A4AAA6"/>
    <a:srgbClr val="0E4783"/>
    <a:srgbClr val="F4A318"/>
    <a:srgbClr val="091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9"/>
    <p:restoredTop sz="95743"/>
  </p:normalViewPr>
  <p:slideViewPr>
    <p:cSldViewPr snapToGrid="0" snapToObjects="1">
      <p:cViewPr varScale="1">
        <p:scale>
          <a:sx n="80" d="100"/>
          <a:sy n="80" d="100"/>
        </p:scale>
        <p:origin x="115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3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Users\sarab1\Desktop\FEDERSANITA\Survey%20T2\Griglia%20Federsanita&#768;_DEF%20+%20analisi%20x%20report_27.10.25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Foglio_di_lavoro_di_Microsoft_Excel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Users\sarab1\Desktop\FEDERSANITA\Survey%20T2\Griglia%20Federsanita&#768;_DEF%20+%20analisi%20x%20report_27.10.25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Users\sarab1\Desktop\FEDERSANITA\Survey%20T2\Griglia%20Federsanita&#768;%20rev_15.05.25_DEF%20+%20analisi%20x%20report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Users\sarab1\Desktop\FEDERSANITA\Survey%20T2\Griglia%20Federsanita&#768;%20rev_15.05.25_DEF%20+%20analisi%20x%20report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Users\sarab1\Desktop\FEDERSANITA\Survey%20T2\Griglia%20Federsanita&#768;%20rev_15.05.25_DEF%20+%20analisi%20x%20report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Users\sarab1\Desktop\FEDERSANITA\Survey%20T2\Griglia%20Federsanita&#768;%20rev_15.05.25_DEF%20+%20analisi%20x%20repor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Grafico%20in%20Microsoft%20PowerPoint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Users\sarab1\Desktop\FEDERSANITA\Survey%20T2\Griglia%20Federsanita&#768;_DEF%20+%20analisi%20x%20report_26.10.25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Grafico%20in%20Microsoft%20PowerPoint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Foglio_di_lavoro_di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918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B4-4793-82DC-59A3DF1B2D82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B4-4793-82DC-59A3DF1B2D82}"/>
              </c:ext>
            </c:extLst>
          </c:dPt>
          <c:dLbls>
            <c:dLbl>
              <c:idx val="0"/>
              <c:layout>
                <c:manualLayout>
                  <c:x val="-0.2387537590431395"/>
                  <c:y val="-3.58119824845730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B4-4793-82DC-59A3DF1B2D82}"/>
                </c:ext>
              </c:extLst>
            </c:dLbl>
            <c:dLbl>
              <c:idx val="1"/>
              <c:layout>
                <c:manualLayout>
                  <c:x val="0.23561718555494371"/>
                  <c:y val="1.56390170765205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B4-4793-82DC-59A3DF1B2D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campione!$B$6:$B$7</c:f>
              <c:strCache>
                <c:ptCount val="2"/>
                <c:pt idx="0">
                  <c:v>Uomo</c:v>
                </c:pt>
                <c:pt idx="1">
                  <c:v>Donna</c:v>
                </c:pt>
              </c:strCache>
            </c:strRef>
          </c:cat>
          <c:val>
            <c:numRef>
              <c:f>campione!$E$6:$E$7</c:f>
              <c:numCache>
                <c:formatCode>General</c:formatCode>
                <c:ptCount val="2"/>
                <c:pt idx="0">
                  <c:v>53.7</c:v>
                </c:pt>
                <c:pt idx="1">
                  <c:v>46.3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B4-4793-82DC-59A3DF1B2D8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'computi e medie'!$J$49:$J$52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0.9</c:v>
                  </c:pt>
                  <c:pt idx="2">
                    <c:v>0.9</c:v>
                  </c:pt>
                  <c:pt idx="3">
                    <c:v>1</c:v>
                  </c:pt>
                </c:numCache>
              </c:numRef>
            </c:plus>
            <c:minus>
              <c:numRef>
                <c:f>'computi e medie'!$J$49:$J$52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0.9</c:v>
                  </c:pt>
                  <c:pt idx="2">
                    <c:v>0.9</c:v>
                  </c:pt>
                  <c:pt idx="3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'computi e medie'!$D$49:$D$52</c:f>
              <c:strCache>
                <c:ptCount val="4"/>
                <c:pt idx="0">
                  <c:v>Peso decisionale</c:v>
                </c:pt>
                <c:pt idx="1">
                  <c:v>Significato del lavoro</c:v>
                </c:pt>
                <c:pt idx="2">
                  <c:v>Conflitto lavoro-famiglia*</c:v>
                </c:pt>
                <c:pt idx="3">
                  <c:v>Carico di lavoro*</c:v>
                </c:pt>
              </c:strCache>
            </c:strRef>
          </c:cat>
          <c:val>
            <c:numRef>
              <c:f>'computi e medie'!$H$49:$H$52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5</c:v>
                </c:pt>
                <c:pt idx="2">
                  <c:v>4.9000000000000004</c:v>
                </c:pt>
                <c:pt idx="3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B-FF47-986E-DD9C4F54D74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F4A31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7B-FF47-986E-DD9C4F54D74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7B-FF47-986E-DD9C4F54D74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F4A31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B7B-FF47-986E-DD9C4F54D74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'computi e medie'!$K$49:$K$52</c:f>
                <c:numCache>
                  <c:formatCode>General</c:formatCode>
                  <c:ptCount val="4"/>
                  <c:pt idx="0">
                    <c:v>0.94371000000000005</c:v>
                  </c:pt>
                  <c:pt idx="1">
                    <c:v>0.8679</c:v>
                  </c:pt>
                  <c:pt idx="2">
                    <c:v>1.1738599999999999</c:v>
                  </c:pt>
                  <c:pt idx="3">
                    <c:v>1.20078</c:v>
                  </c:pt>
                </c:numCache>
              </c:numRef>
            </c:plus>
            <c:minus>
              <c:numRef>
                <c:f>'computi e medie'!$K$49:$K$52</c:f>
                <c:numCache>
                  <c:formatCode>General</c:formatCode>
                  <c:ptCount val="4"/>
                  <c:pt idx="0">
                    <c:v>0.94371000000000005</c:v>
                  </c:pt>
                  <c:pt idx="1">
                    <c:v>0.8679</c:v>
                  </c:pt>
                  <c:pt idx="2">
                    <c:v>1.1738599999999999</c:v>
                  </c:pt>
                  <c:pt idx="3">
                    <c:v>1.20078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'computi e medie'!$D$49:$D$52</c:f>
              <c:strCache>
                <c:ptCount val="4"/>
                <c:pt idx="0">
                  <c:v>Peso decisionale</c:v>
                </c:pt>
                <c:pt idx="1">
                  <c:v>Significato del lavoro</c:v>
                </c:pt>
                <c:pt idx="2">
                  <c:v>Conflitto lavoro-famiglia*</c:v>
                </c:pt>
                <c:pt idx="3">
                  <c:v>Carico di lavoro*</c:v>
                </c:pt>
              </c:strCache>
            </c:strRef>
          </c:cat>
          <c:val>
            <c:numRef>
              <c:f>'computi e medie'!$I$49:$I$52</c:f>
              <c:numCache>
                <c:formatCode>General</c:formatCode>
                <c:ptCount val="4"/>
                <c:pt idx="0">
                  <c:v>3.9192999999999998</c:v>
                </c:pt>
                <c:pt idx="1">
                  <c:v>4.8315999999999999</c:v>
                </c:pt>
                <c:pt idx="2">
                  <c:v>4.5018000000000002</c:v>
                </c:pt>
                <c:pt idx="3">
                  <c:v>3.3473999999999999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7B-FF47-986E-DD9C4F54D7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5462032"/>
        <c:axId val="347681568"/>
      </c:barChart>
      <c:catAx>
        <c:axId val="103546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7681568"/>
        <c:crosses val="autoZero"/>
        <c:auto val="1"/>
        <c:lblAlgn val="ctr"/>
        <c:lblOffset val="100"/>
        <c:noMultiLvlLbl val="0"/>
      </c:catAx>
      <c:valAx>
        <c:axId val="347681568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54620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12121"/>
            </a:solidFill>
            <a:ln w="38100">
              <a:solidFill>
                <a:srgbClr val="F4A319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1212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6E-1543-9DDE-6BCCFD78DE4F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76E-1543-9DDE-6BCCFD78DE4F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76E-1543-9DDE-6BCCFD78DE4F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76E-1543-9DDE-6BCCFD78DE4F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76E-1543-9DDE-6BCCFD78DE4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'computi e medie'!$H$81:$H$90</c:f>
                <c:numCache>
                  <c:formatCode>General</c:formatCode>
                  <c:ptCount val="10"/>
                  <c:pt idx="0">
                    <c:v>1.10727</c:v>
                  </c:pt>
                  <c:pt idx="1">
                    <c:v>1.1862999999999999</c:v>
                  </c:pt>
                  <c:pt idx="2">
                    <c:v>1.24339</c:v>
                  </c:pt>
                  <c:pt idx="3">
                    <c:v>1.1899599999999999</c:v>
                  </c:pt>
                  <c:pt idx="4">
                    <c:v>1.3680000000000001</c:v>
                  </c:pt>
                  <c:pt idx="5">
                    <c:v>1.1879999999999999</c:v>
                  </c:pt>
                  <c:pt idx="6">
                    <c:v>1.3839999999999999</c:v>
                  </c:pt>
                  <c:pt idx="7">
                    <c:v>1.375</c:v>
                  </c:pt>
                  <c:pt idx="8">
                    <c:v>1.375</c:v>
                  </c:pt>
                  <c:pt idx="9">
                    <c:v>1.2330000000000001</c:v>
                  </c:pt>
                </c:numCache>
              </c:numRef>
            </c:plus>
            <c:minus>
              <c:numRef>
                <c:f>'computi e medie'!$H$81:$H$90</c:f>
                <c:numCache>
                  <c:formatCode>General</c:formatCode>
                  <c:ptCount val="10"/>
                  <c:pt idx="0">
                    <c:v>1.10727</c:v>
                  </c:pt>
                  <c:pt idx="1">
                    <c:v>1.1862999999999999</c:v>
                  </c:pt>
                  <c:pt idx="2">
                    <c:v>1.24339</c:v>
                  </c:pt>
                  <c:pt idx="3">
                    <c:v>1.1899599999999999</c:v>
                  </c:pt>
                  <c:pt idx="4">
                    <c:v>1.3680000000000001</c:v>
                  </c:pt>
                  <c:pt idx="5">
                    <c:v>1.1879999999999999</c:v>
                  </c:pt>
                  <c:pt idx="6">
                    <c:v>1.3839999999999999</c:v>
                  </c:pt>
                  <c:pt idx="7">
                    <c:v>1.375</c:v>
                  </c:pt>
                  <c:pt idx="8">
                    <c:v>1.375</c:v>
                  </c:pt>
                  <c:pt idx="9">
                    <c:v>1.2330000000000001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'computi e medie'!$C$81:$C$84</c:f>
              <c:strCache>
                <c:ptCount val="4"/>
                <c:pt idx="0">
                  <c:v>Gestione delle tecnologie</c:v>
                </c:pt>
                <c:pt idx="1">
                  <c:v>Technical Support</c:v>
                </c:pt>
                <c:pt idx="2">
                  <c:v>Utilità delle attuali tecnologie</c:v>
                </c:pt>
                <c:pt idx="3">
                  <c:v>Techno-complexity*</c:v>
                </c:pt>
              </c:strCache>
            </c:strRef>
          </c:cat>
          <c:val>
            <c:numRef>
              <c:f>'computi e medie'!$G$81:$G$84</c:f>
              <c:numCache>
                <c:formatCode>General</c:formatCode>
                <c:ptCount val="4"/>
                <c:pt idx="0">
                  <c:v>4.5053000000000001</c:v>
                </c:pt>
                <c:pt idx="1">
                  <c:v>4.1298000000000004</c:v>
                </c:pt>
                <c:pt idx="2">
                  <c:v>4.2842000000000002</c:v>
                </c:pt>
                <c:pt idx="3">
                  <c:v>3.1316000000000002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6E-1543-9DDE-6BCCFD78DE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3900416"/>
        <c:axId val="384113904"/>
      </c:barChart>
      <c:catAx>
        <c:axId val="3839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4113904"/>
        <c:crosses val="autoZero"/>
        <c:auto val="1"/>
        <c:lblAlgn val="ctr"/>
        <c:lblOffset val="100"/>
        <c:noMultiLvlLbl val="0"/>
      </c:catAx>
      <c:valAx>
        <c:axId val="38411390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90041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313307789466996E-2"/>
          <c:y val="3.9904358171887928E-2"/>
          <c:w val="0.95676008404697566"/>
          <c:h val="0.758393725278169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12121"/>
            </a:solidFill>
            <a:ln w="38100">
              <a:solidFill>
                <a:srgbClr val="F4A319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21212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BB-F444-B31C-BD30442355C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'computi e medie'!$H$81:$H$90</c:f>
                <c:numCache>
                  <c:formatCode>General</c:formatCode>
                  <c:ptCount val="10"/>
                  <c:pt idx="0">
                    <c:v>1.10727</c:v>
                  </c:pt>
                  <c:pt idx="1">
                    <c:v>1.1899599999999999</c:v>
                  </c:pt>
                  <c:pt idx="2">
                    <c:v>1.1862999999999999</c:v>
                  </c:pt>
                  <c:pt idx="3">
                    <c:v>1.24339</c:v>
                  </c:pt>
                  <c:pt idx="4">
                    <c:v>1.3680000000000001</c:v>
                  </c:pt>
                  <c:pt idx="5">
                    <c:v>1.1879999999999999</c:v>
                  </c:pt>
                  <c:pt idx="6">
                    <c:v>1.3839999999999999</c:v>
                  </c:pt>
                  <c:pt idx="7">
                    <c:v>1.375</c:v>
                  </c:pt>
                  <c:pt idx="8">
                    <c:v>1.375</c:v>
                  </c:pt>
                  <c:pt idx="9">
                    <c:v>1.2330000000000001</c:v>
                  </c:pt>
                </c:numCache>
              </c:numRef>
            </c:plus>
            <c:minus>
              <c:numRef>
                <c:f>'computi e medie'!$H$81:$H$90</c:f>
                <c:numCache>
                  <c:formatCode>General</c:formatCode>
                  <c:ptCount val="10"/>
                  <c:pt idx="0">
                    <c:v>1.10727</c:v>
                  </c:pt>
                  <c:pt idx="1">
                    <c:v>1.1899599999999999</c:v>
                  </c:pt>
                  <c:pt idx="2">
                    <c:v>1.1862999999999999</c:v>
                  </c:pt>
                  <c:pt idx="3">
                    <c:v>1.24339</c:v>
                  </c:pt>
                  <c:pt idx="4">
                    <c:v>1.3680000000000001</c:v>
                  </c:pt>
                  <c:pt idx="5">
                    <c:v>1.1879999999999999</c:v>
                  </c:pt>
                  <c:pt idx="6">
                    <c:v>1.3839999999999999</c:v>
                  </c:pt>
                  <c:pt idx="7">
                    <c:v>1.375</c:v>
                  </c:pt>
                  <c:pt idx="8">
                    <c:v>1.375</c:v>
                  </c:pt>
                  <c:pt idx="9">
                    <c:v>1.2330000000000001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'computi e medie'!$C$85:$C$90</c:f>
              <c:strCache>
                <c:ptCount val="6"/>
                <c:pt idx="0">
                  <c:v>Techno-overload*</c:v>
                </c:pt>
                <c:pt idx="1">
                  <c:v>Techno-autoefficacia</c:v>
                </c:pt>
                <c:pt idx="2">
                  <c:v>Collaborazione con l’IT</c:v>
                </c:pt>
                <c:pt idx="3">
                  <c:v>Cyber security</c:v>
                </c:pt>
                <c:pt idx="4">
                  <c:v>Digitalizzazione dei processi</c:v>
                </c:pt>
                <c:pt idx="5">
                  <c:v>Normative e compliance</c:v>
                </c:pt>
              </c:strCache>
            </c:strRef>
          </c:cat>
          <c:val>
            <c:numRef>
              <c:f>'computi e medie'!$G$85:$G$90</c:f>
              <c:numCache>
                <c:formatCode>General</c:formatCode>
                <c:ptCount val="6"/>
                <c:pt idx="0">
                  <c:v>2.82</c:v>
                </c:pt>
                <c:pt idx="1">
                  <c:v>3.81</c:v>
                </c:pt>
                <c:pt idx="2">
                  <c:v>4.37</c:v>
                </c:pt>
                <c:pt idx="3">
                  <c:v>4.6399999999999997</c:v>
                </c:pt>
                <c:pt idx="4">
                  <c:v>3.96</c:v>
                </c:pt>
                <c:pt idx="5">
                  <c:v>4.1100000000000003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B-F444-B31C-BD30442355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3900416"/>
        <c:axId val="384113904"/>
      </c:barChart>
      <c:catAx>
        <c:axId val="3839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4113904"/>
        <c:crosses val="autoZero"/>
        <c:auto val="1"/>
        <c:lblAlgn val="ctr"/>
        <c:lblOffset val="100"/>
        <c:noMultiLvlLbl val="0"/>
      </c:catAx>
      <c:valAx>
        <c:axId val="38411390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90041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'computi e medie'!$J$66:$J$68</c:f>
                <c:numCache>
                  <c:formatCode>General</c:formatCode>
                  <c:ptCount val="3"/>
                  <c:pt idx="0">
                    <c:v>0.8</c:v>
                  </c:pt>
                  <c:pt idx="1">
                    <c:v>0.8</c:v>
                  </c:pt>
                  <c:pt idx="2">
                    <c:v>1.1000000000000001</c:v>
                  </c:pt>
                </c:numCache>
              </c:numRef>
            </c:plus>
            <c:minus>
              <c:numRef>
                <c:f>'computi e medie'!$J$66:$J$68</c:f>
                <c:numCache>
                  <c:formatCode>General</c:formatCode>
                  <c:ptCount val="3"/>
                  <c:pt idx="0">
                    <c:v>0.8</c:v>
                  </c:pt>
                  <c:pt idx="1">
                    <c:v>0.8</c:v>
                  </c:pt>
                  <c:pt idx="2">
                    <c:v>1.1000000000000001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'computi e medie'!$D$66:$D$68</c:f>
              <c:strCache>
                <c:ptCount val="3"/>
                <c:pt idx="0">
                  <c:v>Engagement</c:v>
                </c:pt>
                <c:pt idx="1">
                  <c:v>Benessere</c:v>
                </c:pt>
                <c:pt idx="2">
                  <c:v>Resilienza organizzativa</c:v>
                </c:pt>
              </c:strCache>
            </c:strRef>
          </c:cat>
          <c:val>
            <c:numRef>
              <c:f>'computi e medie'!$H$66:$H$68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4-8848-B3AE-13E1CBC9D39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'computi e medie'!$K$66:$K$68</c:f>
                <c:numCache>
                  <c:formatCode>General</c:formatCode>
                  <c:ptCount val="3"/>
                  <c:pt idx="0">
                    <c:v>0.86519000000000001</c:v>
                  </c:pt>
                  <c:pt idx="1">
                    <c:v>1.0949899999999999</c:v>
                  </c:pt>
                  <c:pt idx="2">
                    <c:v>1.0892500000000001</c:v>
                  </c:pt>
                </c:numCache>
              </c:numRef>
            </c:plus>
            <c:minus>
              <c:numRef>
                <c:f>'computi e medie'!$K$66:$K$68</c:f>
                <c:numCache>
                  <c:formatCode>General</c:formatCode>
                  <c:ptCount val="3"/>
                  <c:pt idx="0">
                    <c:v>0.86519000000000001</c:v>
                  </c:pt>
                  <c:pt idx="1">
                    <c:v>1.0949899999999999</c:v>
                  </c:pt>
                  <c:pt idx="2">
                    <c:v>1.0892500000000001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'computi e medie'!$D$66:$D$68</c:f>
              <c:strCache>
                <c:ptCount val="3"/>
                <c:pt idx="0">
                  <c:v>Engagement</c:v>
                </c:pt>
                <c:pt idx="1">
                  <c:v>Benessere</c:v>
                </c:pt>
                <c:pt idx="2">
                  <c:v>Resilienza organizzativa</c:v>
                </c:pt>
              </c:strCache>
            </c:strRef>
          </c:cat>
          <c:val>
            <c:numRef>
              <c:f>'computi e medie'!$I$66:$I$68</c:f>
              <c:numCache>
                <c:formatCode>General</c:formatCode>
                <c:ptCount val="3"/>
                <c:pt idx="0">
                  <c:v>4.9104999999999999</c:v>
                </c:pt>
                <c:pt idx="1">
                  <c:v>4.5404</c:v>
                </c:pt>
                <c:pt idx="2">
                  <c:v>4.5683999999999996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4-8848-B3AE-13E1CBC9D39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8033584"/>
        <c:axId val="1038035296"/>
      </c:barChart>
      <c:catAx>
        <c:axId val="103803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8035296"/>
        <c:crosses val="autoZero"/>
        <c:auto val="1"/>
        <c:lblAlgn val="ctr"/>
        <c:lblOffset val="100"/>
        <c:noMultiLvlLbl val="0"/>
      </c:catAx>
      <c:valAx>
        <c:axId val="1038035296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8033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49817795477538E-2"/>
          <c:y val="5.2114628526549363E-2"/>
          <c:w val="0.96446191299522577"/>
          <c:h val="0.57661739190971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ANOVA!$S$6</c:f>
              <c:strCache>
                <c:ptCount val="1"/>
                <c:pt idx="0">
                  <c:v>Uomo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ANOVA!$T$5:$AB$5</c:f>
              <c:strCache>
                <c:ptCount val="9"/>
                <c:pt idx="0">
                  <c:v>Leadership</c:v>
                </c:pt>
                <c:pt idx="1">
                  <c:v>Autoefficacia lavorativa</c:v>
                </c:pt>
                <c:pt idx="2">
                  <c:v>Rapporto con le regioni</c:v>
                </c:pt>
                <c:pt idx="3">
                  <c:v>Rapporto con le associazioni dei pazienti e terzo settore</c:v>
                </c:pt>
                <c:pt idx="4">
                  <c:v>Autoefficacia nella gestione delle tecnologie</c:v>
                </c:pt>
                <c:pt idx="5">
                  <c:v>Utilità delle attuali tecnologie</c:v>
                </c:pt>
                <c:pt idx="6">
                  <c:v>Benessere individuale</c:v>
                </c:pt>
                <c:pt idx="7">
                  <c:v>Conflitto lavoro - famiglia*</c:v>
                </c:pt>
                <c:pt idx="8">
                  <c:v>Carico di lavoro dovuto alle tecnologie*</c:v>
                </c:pt>
              </c:strCache>
            </c:strRef>
          </c:cat>
          <c:val>
            <c:numRef>
              <c:f>ANOVA!$T$6:$AB$6</c:f>
              <c:numCache>
                <c:formatCode>General</c:formatCode>
                <c:ptCount val="9"/>
                <c:pt idx="0">
                  <c:v>5.1176000000000004</c:v>
                </c:pt>
                <c:pt idx="1">
                  <c:v>4.5881999999999996</c:v>
                </c:pt>
                <c:pt idx="2">
                  <c:v>4.12</c:v>
                </c:pt>
                <c:pt idx="3">
                  <c:v>4.63</c:v>
                </c:pt>
                <c:pt idx="4">
                  <c:v>4.0999999999999996</c:v>
                </c:pt>
                <c:pt idx="5">
                  <c:v>4.5587999999999997</c:v>
                </c:pt>
                <c:pt idx="6">
                  <c:v>4.7515999999999998</c:v>
                </c:pt>
                <c:pt idx="7">
                  <c:v>4.7385999999999999</c:v>
                </c:pt>
                <c:pt idx="8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A-574D-AEBC-A7B83042EB2C}"/>
            </c:ext>
          </c:extLst>
        </c:ser>
        <c:ser>
          <c:idx val="1"/>
          <c:order val="1"/>
          <c:tx>
            <c:strRef>
              <c:f>ANOVA!$S$7</c:f>
              <c:strCache>
                <c:ptCount val="1"/>
                <c:pt idx="0">
                  <c:v>Donna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ANOVA!$T$5:$AB$5</c:f>
              <c:strCache>
                <c:ptCount val="9"/>
                <c:pt idx="0">
                  <c:v>Leadership</c:v>
                </c:pt>
                <c:pt idx="1">
                  <c:v>Autoefficacia lavorativa</c:v>
                </c:pt>
                <c:pt idx="2">
                  <c:v>Rapporto con le regioni</c:v>
                </c:pt>
                <c:pt idx="3">
                  <c:v>Rapporto con le associazioni dei pazienti e terzo settore</c:v>
                </c:pt>
                <c:pt idx="4">
                  <c:v>Autoefficacia nella gestione delle tecnologie</c:v>
                </c:pt>
                <c:pt idx="5">
                  <c:v>Utilità delle attuali tecnologie</c:v>
                </c:pt>
                <c:pt idx="6">
                  <c:v>Benessere individuale</c:v>
                </c:pt>
                <c:pt idx="7">
                  <c:v>Conflitto lavoro - famiglia*</c:v>
                </c:pt>
                <c:pt idx="8">
                  <c:v>Carico di lavoro dovuto alle tecnologie*</c:v>
                </c:pt>
              </c:strCache>
            </c:strRef>
          </c:cat>
          <c:val>
            <c:numRef>
              <c:f>ANOVA!$T$7:$AB$7</c:f>
              <c:numCache>
                <c:formatCode>General</c:formatCode>
                <c:ptCount val="9"/>
                <c:pt idx="0">
                  <c:v>4.8818000000000001</c:v>
                </c:pt>
                <c:pt idx="1">
                  <c:v>4.2557</c:v>
                </c:pt>
                <c:pt idx="2">
                  <c:v>3.5</c:v>
                </c:pt>
                <c:pt idx="3">
                  <c:v>4.1399999999999997</c:v>
                </c:pt>
                <c:pt idx="4">
                  <c:v>3.48</c:v>
                </c:pt>
                <c:pt idx="5">
                  <c:v>3.9659</c:v>
                </c:pt>
                <c:pt idx="6">
                  <c:v>4.2954999999999997</c:v>
                </c:pt>
                <c:pt idx="7">
                  <c:v>4.2272999999999996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A-574D-AEBC-A7B83042EB2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-27"/>
        <c:axId val="594822784"/>
        <c:axId val="594824496"/>
      </c:barChart>
      <c:catAx>
        <c:axId val="59482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824496"/>
        <c:crosses val="autoZero"/>
        <c:auto val="1"/>
        <c:lblAlgn val="ctr"/>
        <c:lblOffset val="100"/>
        <c:noMultiLvlLbl val="0"/>
      </c:catAx>
      <c:valAx>
        <c:axId val="594824496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822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it-IT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ANOVA!$R$16</c:f>
              <c:strCache>
                <c:ptCount val="1"/>
                <c:pt idx="0">
                  <c:v>fino a 50 anni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ANOVA!$S$15:$T$15</c:f>
              <c:strCache>
                <c:ptCount val="2"/>
                <c:pt idx="0">
                  <c:v>Percezione della direzione strategica</c:v>
                </c:pt>
                <c:pt idx="1">
                  <c:v>Utilità delle attuali tecnologie</c:v>
                </c:pt>
              </c:strCache>
            </c:strRef>
          </c:cat>
          <c:val>
            <c:numRef>
              <c:f>ANOVA!$S$16:$T$16</c:f>
              <c:numCache>
                <c:formatCode>General</c:formatCode>
                <c:ptCount val="2"/>
                <c:pt idx="0">
                  <c:v>4.4400000000000004</c:v>
                </c:pt>
                <c:pt idx="1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A-BD47-ADF9-746C802032B0}"/>
            </c:ext>
          </c:extLst>
        </c:ser>
        <c:ser>
          <c:idx val="1"/>
          <c:order val="1"/>
          <c:tx>
            <c:strRef>
              <c:f>ANOVA!$R$17</c:f>
              <c:strCache>
                <c:ptCount val="1"/>
                <c:pt idx="0">
                  <c:v>dai 51 ai 60 anni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ANOVA!$S$15:$T$15</c:f>
              <c:strCache>
                <c:ptCount val="2"/>
                <c:pt idx="0">
                  <c:v>Percezione della direzione strategica</c:v>
                </c:pt>
                <c:pt idx="1">
                  <c:v>Utilità delle attuali tecnologie</c:v>
                </c:pt>
              </c:strCache>
            </c:strRef>
          </c:cat>
          <c:val>
            <c:numRef>
              <c:f>ANOVA!$S$17:$T$17</c:f>
              <c:numCache>
                <c:formatCode>General</c:formatCode>
                <c:ptCount val="2"/>
                <c:pt idx="0">
                  <c:v>4.8499999999999996</c:v>
                </c:pt>
                <c:pt idx="1">
                  <c:v>4.2826000000000004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A-BD47-ADF9-746C802032B0}"/>
            </c:ext>
          </c:extLst>
        </c:ser>
        <c:ser>
          <c:idx val="2"/>
          <c:order val="2"/>
          <c:tx>
            <c:strRef>
              <c:f>ANOVA!$R$18</c:f>
              <c:strCache>
                <c:ptCount val="1"/>
                <c:pt idx="0">
                  <c:v>oltre i 60 anni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ANOVA!$S$15:$T$15</c:f>
              <c:strCache>
                <c:ptCount val="2"/>
                <c:pt idx="0">
                  <c:v>Percezione della direzione strategica</c:v>
                </c:pt>
                <c:pt idx="1">
                  <c:v>Utilità delle attuali tecnologie</c:v>
                </c:pt>
              </c:strCache>
            </c:strRef>
          </c:cat>
          <c:val>
            <c:numRef>
              <c:f>ANOVA!$S$18:$T$18</c:f>
              <c:numCache>
                <c:formatCode>General</c:formatCode>
                <c:ptCount val="2"/>
                <c:pt idx="0">
                  <c:v>5.33</c:v>
                </c:pt>
                <c:pt idx="1">
                  <c:v>4.6060999999999996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EA-BD47-ADF9-746C802032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5694912"/>
        <c:axId val="335686400"/>
      </c:barChart>
      <c:catAx>
        <c:axId val="33569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5686400"/>
        <c:crosses val="autoZero"/>
        <c:auto val="1"/>
        <c:lblAlgn val="ctr"/>
        <c:lblOffset val="100"/>
        <c:noMultiLvlLbl val="0"/>
      </c:catAx>
      <c:valAx>
        <c:axId val="33568640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5694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ANOVA!$R$36</c:f>
              <c:strCache>
                <c:ptCount val="1"/>
                <c:pt idx="0">
                  <c:v>fino a 5 anni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ANOVA!$S$35</c:f>
              <c:strCache>
                <c:ptCount val="1"/>
                <c:pt idx="0">
                  <c:v>Autoefficacia nella gestione delle emozioni negative</c:v>
                </c:pt>
              </c:strCache>
            </c:strRef>
          </c:cat>
          <c:val>
            <c:numRef>
              <c:f>ANOVA!$S$36</c:f>
              <c:numCache>
                <c:formatCode>General</c:formatCode>
                <c:ptCount val="1"/>
                <c:pt idx="0">
                  <c:v>4.5625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5-144D-A123-039C72111BB5}"/>
            </c:ext>
          </c:extLst>
        </c:ser>
        <c:ser>
          <c:idx val="2"/>
          <c:order val="1"/>
          <c:tx>
            <c:strRef>
              <c:f>ANOVA!$R$37</c:f>
              <c:strCache>
                <c:ptCount val="1"/>
                <c:pt idx="0">
                  <c:v>da 6 a 10 anni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ANOVA!$S$35</c:f>
              <c:strCache>
                <c:ptCount val="1"/>
                <c:pt idx="0">
                  <c:v>Autoefficacia nella gestione delle emozioni negative</c:v>
                </c:pt>
              </c:strCache>
            </c:strRef>
          </c:cat>
          <c:val>
            <c:numRef>
              <c:f>ANOVA!$S$37</c:f>
              <c:numCache>
                <c:formatCode>General</c:formatCode>
                <c:ptCount val="1"/>
                <c:pt idx="0">
                  <c:v>4.8888999999999996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F5-144D-A123-039C72111BB5}"/>
            </c:ext>
          </c:extLst>
        </c:ser>
        <c:ser>
          <c:idx val="3"/>
          <c:order val="2"/>
          <c:tx>
            <c:strRef>
              <c:f>ANOVA!$R$38</c:f>
              <c:strCache>
                <c:ptCount val="1"/>
                <c:pt idx="0">
                  <c:v>da 11 a 15 anni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ANOVA!$S$35</c:f>
              <c:strCache>
                <c:ptCount val="1"/>
                <c:pt idx="0">
                  <c:v>Autoefficacia nella gestione delle emozioni negative</c:v>
                </c:pt>
              </c:strCache>
            </c:strRef>
          </c:cat>
          <c:val>
            <c:numRef>
              <c:f>ANOVA!$S$38</c:f>
              <c:numCache>
                <c:formatCode>General</c:formatCode>
                <c:ptCount val="1"/>
                <c:pt idx="0">
                  <c:v>5.0833000000000004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F5-144D-A123-039C72111BB5}"/>
            </c:ext>
          </c:extLst>
        </c:ser>
        <c:ser>
          <c:idx val="0"/>
          <c:order val="3"/>
          <c:tx>
            <c:strRef>
              <c:f>ANOVA!$R$39</c:f>
              <c:strCache>
                <c:ptCount val="1"/>
                <c:pt idx="0">
                  <c:v>da 16 anni in poi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ANOVA!$S$35</c:f>
              <c:strCache>
                <c:ptCount val="1"/>
                <c:pt idx="0">
                  <c:v>Autoefficacia nella gestione delle emozioni negative</c:v>
                </c:pt>
              </c:strCache>
            </c:strRef>
          </c:cat>
          <c:val>
            <c:numRef>
              <c:f>ANOVA!$S$39</c:f>
              <c:numCache>
                <c:formatCode>General</c:formatCode>
                <c:ptCount val="1"/>
                <c:pt idx="0">
                  <c:v>4.3333000000000004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F5-144D-A123-039C72111B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0"/>
        <c:overlap val="-100"/>
        <c:axId val="335953872"/>
        <c:axId val="335955584"/>
      </c:barChart>
      <c:catAx>
        <c:axId val="33595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5955584"/>
        <c:crosses val="autoZero"/>
        <c:auto val="1"/>
        <c:lblAlgn val="ctr"/>
        <c:lblOffset val="100"/>
        <c:noMultiLvlLbl val="0"/>
      </c:catAx>
      <c:valAx>
        <c:axId val="33595558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59538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307380907295364E-2"/>
          <c:y val="0.84607876986769093"/>
          <c:w val="0.98769264869366302"/>
          <c:h val="0.15392123013230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it-IT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ANOVA!$R$54</c:f>
              <c:strCache>
                <c:ptCount val="1"/>
                <c:pt idx="0">
                  <c:v>Nord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ANOVA!$S$53:$W$53</c:f>
              <c:strCache>
                <c:ptCount val="5"/>
                <c:pt idx="0">
                  <c:v>Leadership</c:v>
                </c:pt>
                <c:pt idx="1">
                  <c:v>Autoefficacia lavorativa</c:v>
                </c:pt>
                <c:pt idx="2">
                  <c:v>Rapporto con i MMG</c:v>
                </c:pt>
                <c:pt idx="3">
                  <c:v>Significato del lavoro</c:v>
                </c:pt>
                <c:pt idx="4">
                  <c:v>Conflitto lavoro - famiglia*</c:v>
                </c:pt>
              </c:strCache>
            </c:strRef>
          </c:cat>
          <c:val>
            <c:numRef>
              <c:f>ANOVA!$S$54:$W$54</c:f>
              <c:numCache>
                <c:formatCode>General</c:formatCode>
                <c:ptCount val="5"/>
                <c:pt idx="0">
                  <c:v>4.9223999999999997</c:v>
                </c:pt>
                <c:pt idx="1">
                  <c:v>4.3213999999999997</c:v>
                </c:pt>
                <c:pt idx="2">
                  <c:v>3.37</c:v>
                </c:pt>
                <c:pt idx="3">
                  <c:v>4.7652999999999999</c:v>
                </c:pt>
                <c:pt idx="4">
                  <c:v>4.6666999999999996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8-7B4D-ABB0-C64EE42BE03E}"/>
            </c:ext>
          </c:extLst>
        </c:ser>
        <c:ser>
          <c:idx val="1"/>
          <c:order val="1"/>
          <c:tx>
            <c:strRef>
              <c:f>ANOVA!$R$55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ANOVA!$S$53:$W$53</c:f>
              <c:strCache>
                <c:ptCount val="5"/>
                <c:pt idx="0">
                  <c:v>Leadership</c:v>
                </c:pt>
                <c:pt idx="1">
                  <c:v>Autoefficacia lavorativa</c:v>
                </c:pt>
                <c:pt idx="2">
                  <c:v>Rapporto con i MMG</c:v>
                </c:pt>
                <c:pt idx="3">
                  <c:v>Significato del lavoro</c:v>
                </c:pt>
                <c:pt idx="4">
                  <c:v>Conflitto lavoro - famiglia*</c:v>
                </c:pt>
              </c:strCache>
            </c:strRef>
          </c:cat>
          <c:val>
            <c:numRef>
              <c:f>ANOVA!$S$55:$W$55</c:f>
              <c:numCache>
                <c:formatCode>General</c:formatCode>
                <c:ptCount val="5"/>
                <c:pt idx="0">
                  <c:v>4.9307999999999996</c:v>
                </c:pt>
                <c:pt idx="1">
                  <c:v>4.2885</c:v>
                </c:pt>
                <c:pt idx="2">
                  <c:v>3.12</c:v>
                </c:pt>
                <c:pt idx="3">
                  <c:v>4.625</c:v>
                </c:pt>
                <c:pt idx="4">
                  <c:v>3.8332999999999999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18-7B4D-ABB0-C64EE42BE03E}"/>
            </c:ext>
          </c:extLst>
        </c:ser>
        <c:ser>
          <c:idx val="2"/>
          <c:order val="2"/>
          <c:tx>
            <c:strRef>
              <c:f>ANOVA!$R$56</c:f>
              <c:strCache>
                <c:ptCount val="1"/>
                <c:pt idx="0">
                  <c:v>Sud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ANOVA!$S$53:$W$53</c:f>
              <c:strCache>
                <c:ptCount val="5"/>
                <c:pt idx="0">
                  <c:v>Leadership</c:v>
                </c:pt>
                <c:pt idx="1">
                  <c:v>Autoefficacia lavorativa</c:v>
                </c:pt>
                <c:pt idx="2">
                  <c:v>Rapporto con i MMG</c:v>
                </c:pt>
                <c:pt idx="3">
                  <c:v>Significato del lavoro</c:v>
                </c:pt>
                <c:pt idx="4">
                  <c:v>Conflitto lavoro - famiglia*</c:v>
                </c:pt>
              </c:strCache>
            </c:strRef>
          </c:cat>
          <c:val>
            <c:numRef>
              <c:f>ANOVA!$S$56:$W$56</c:f>
              <c:numCache>
                <c:formatCode>General</c:formatCode>
                <c:ptCount val="5"/>
                <c:pt idx="0">
                  <c:v>5.32</c:v>
                </c:pt>
                <c:pt idx="1">
                  <c:v>4.9000000000000004</c:v>
                </c:pt>
                <c:pt idx="2">
                  <c:v>4.25</c:v>
                </c:pt>
                <c:pt idx="3">
                  <c:v>5.2625000000000002</c:v>
                </c:pt>
                <c:pt idx="4">
                  <c:v>4.9667000000000003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18-7B4D-ABB0-C64EE42BE0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0180480"/>
        <c:axId val="340139904"/>
      </c:barChart>
      <c:catAx>
        <c:axId val="3401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0139904"/>
        <c:crosses val="autoZero"/>
        <c:auto val="1"/>
        <c:lblAlgn val="ctr"/>
        <c:lblOffset val="100"/>
        <c:noMultiLvlLbl val="0"/>
      </c:catAx>
      <c:valAx>
        <c:axId val="34013990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01804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D9-4FDD-9A24-70DE3ACFA605}"/>
              </c:ext>
            </c:extLst>
          </c:dPt>
          <c:dPt>
            <c:idx val="1"/>
            <c:bubble3D val="0"/>
            <c:spPr>
              <a:solidFill>
                <a:srgbClr val="0918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D9-4FDD-9A24-70DE3ACFA605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D9-4FDD-9A24-70DE3ACFA605}"/>
              </c:ext>
            </c:extLst>
          </c:dPt>
          <c:dLbls>
            <c:dLbl>
              <c:idx val="1"/>
              <c:layout>
                <c:manualLayout>
                  <c:x val="-0.22207583167942538"/>
                  <c:y val="-0.21736930487427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42580253914244"/>
                      <c:h val="0.20825019885987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AD9-4FDD-9A24-70DE3ACFA605}"/>
                </c:ext>
              </c:extLst>
            </c:dLbl>
            <c:dLbl>
              <c:idx val="2"/>
              <c:layout>
                <c:manualLayout>
                  <c:x val="0.21905922171817407"/>
                  <c:y val="0.150372862256396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D9-4FDD-9A24-70DE3ACFA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campione!$H$13:$H$15</c:f>
              <c:strCache>
                <c:ptCount val="3"/>
                <c:pt idx="0">
                  <c:v>Fino a 50</c:v>
                </c:pt>
                <c:pt idx="1">
                  <c:v>Da 51 a 60</c:v>
                </c:pt>
                <c:pt idx="2">
                  <c:v>Oltre i 60</c:v>
                </c:pt>
              </c:strCache>
            </c:strRef>
          </c:cat>
          <c:val>
            <c:numRef>
              <c:f>campione!$I$13:$I$15</c:f>
              <c:numCache>
                <c:formatCode>General</c:formatCode>
                <c:ptCount val="3"/>
                <c:pt idx="0">
                  <c:v>16.8</c:v>
                </c:pt>
                <c:pt idx="1">
                  <c:v>48.4</c:v>
                </c:pt>
                <c:pt idx="2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D9-4FDD-9A24-70DE3ACFA60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918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6C-423E-ACBF-4B2BE8574B0C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6C-423E-ACBF-4B2BE8574B0C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6C-423E-ACBF-4B2BE8574B0C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6C-423E-ACBF-4B2BE8574B0C}"/>
              </c:ext>
            </c:extLst>
          </c:dPt>
          <c:dLbls>
            <c:dLbl>
              <c:idx val="0"/>
              <c:layout>
                <c:manualLayout>
                  <c:x val="-0.15891770854866555"/>
                  <c:y val="0.161143480488283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6C-423E-ACBF-4B2BE8574B0C}"/>
                </c:ext>
              </c:extLst>
            </c:dLbl>
            <c:dLbl>
              <c:idx val="1"/>
              <c:layout>
                <c:manualLayout>
                  <c:x val="-4.1317277320117897E-2"/>
                  <c:y val="-0.173940794673111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6C-423E-ACBF-4B2BE8574B0C}"/>
                </c:ext>
              </c:extLst>
            </c:dLbl>
            <c:dLbl>
              <c:idx val="2"/>
              <c:layout>
                <c:manualLayout>
                  <c:x val="0.16586665870722161"/>
                  <c:y val="-0.104179862304732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46C-423E-ACBF-4B2BE8574B0C}"/>
                </c:ext>
              </c:extLst>
            </c:dLbl>
            <c:dLbl>
              <c:idx val="3"/>
              <c:layout>
                <c:manualLayout>
                  <c:x val="0.1571451558970105"/>
                  <c:y val="0.2175747030353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46C-423E-ACBF-4B2BE8574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Aptos" panose="020B00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campione!$H$23:$H$26</c:f>
              <c:strCache>
                <c:ptCount val="4"/>
                <c:pt idx="0">
                  <c:v>Fino a 5</c:v>
                </c:pt>
                <c:pt idx="1">
                  <c:v>Da 6 a 10</c:v>
                </c:pt>
                <c:pt idx="2">
                  <c:v>Da 11 a 15</c:v>
                </c:pt>
                <c:pt idx="3">
                  <c:v>Da 16 in poi</c:v>
                </c:pt>
              </c:strCache>
            </c:strRef>
          </c:cat>
          <c:val>
            <c:numRef>
              <c:f>campione!$I$23:$I$26</c:f>
              <c:numCache>
                <c:formatCode>General</c:formatCode>
                <c:ptCount val="4"/>
                <c:pt idx="0">
                  <c:v>33.700000000000003</c:v>
                </c:pt>
                <c:pt idx="1">
                  <c:v>28.4</c:v>
                </c:pt>
                <c:pt idx="2">
                  <c:v>12.6</c:v>
                </c:pt>
                <c:pt idx="3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6C-423E-ACBF-4B2BE8574B0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0E-4AC7-BB89-4496E2B1B632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0E-4AC7-BB89-4496E2B1B632}"/>
              </c:ext>
            </c:extLst>
          </c:dPt>
          <c:dPt>
            <c:idx val="2"/>
            <c:bubble3D val="0"/>
            <c:spPr>
              <a:solidFill>
                <a:srgbClr val="0918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0E-4AC7-BB89-4496E2B1B632}"/>
              </c:ext>
            </c:extLst>
          </c:dPt>
          <c:dLbls>
            <c:dLbl>
              <c:idx val="0"/>
              <c:layout>
                <c:manualLayout>
                  <c:x val="-0.12421656769173921"/>
                  <c:y val="0.16989806701062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0E-4AC7-BB89-4496E2B1B632}"/>
                </c:ext>
              </c:extLst>
            </c:dLbl>
            <c:dLbl>
              <c:idx val="1"/>
              <c:layout>
                <c:manualLayout>
                  <c:x val="-0.15570268551739305"/>
                  <c:y val="-0.137199840660498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B0E-4AC7-BB89-4496E2B1B632}"/>
                </c:ext>
              </c:extLst>
            </c:dLbl>
            <c:dLbl>
              <c:idx val="2"/>
              <c:layout>
                <c:manualLayout>
                  <c:x val="0.17498784780414489"/>
                  <c:y val="-9.610676293382625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B0E-4AC7-BB89-4496E2B1B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campione!$B$35:$B$37</c:f>
              <c:strCache>
                <c:ptCount val="3"/>
                <c:pt idx="0">
                  <c:v>Sud</c:v>
                </c:pt>
                <c:pt idx="1">
                  <c:v>Centro</c:v>
                </c:pt>
                <c:pt idx="2">
                  <c:v>Nord</c:v>
                </c:pt>
              </c:strCache>
            </c:strRef>
          </c:cat>
          <c:val>
            <c:numRef>
              <c:f>campione!$E$35:$E$37</c:f>
              <c:numCache>
                <c:formatCode>General</c:formatCode>
                <c:ptCount val="3"/>
                <c:pt idx="0">
                  <c:v>21.1</c:v>
                </c:pt>
                <c:pt idx="1">
                  <c:v>27.4</c:v>
                </c:pt>
                <c:pt idx="2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0E-4AC7-BB89-4496E2B1B63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918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F1-4D67-8E29-E3974DB0987C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F1-4D67-8E29-E3974DB0987C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F1-4D67-8E29-E3974DB0987C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F1-4D67-8E29-E3974DB0987C}"/>
              </c:ext>
            </c:extLst>
          </c:dPt>
          <c:dLbls>
            <c:dLbl>
              <c:idx val="0"/>
              <c:layout>
                <c:manualLayout>
                  <c:x val="-0.20689585797864213"/>
                  <c:y val="-0.222760038573205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F1-4D67-8E29-E3974DB0987C}"/>
                </c:ext>
              </c:extLst>
            </c:dLbl>
            <c:dLbl>
              <c:idx val="1"/>
              <c:layout>
                <c:manualLayout>
                  <c:x val="0.1637273363752686"/>
                  <c:y val="2.0453440153757449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F1-4D67-8E29-E3974DB0987C}"/>
                </c:ext>
              </c:extLst>
            </c:dLbl>
            <c:dLbl>
              <c:idx val="2"/>
              <c:layout>
                <c:manualLayout>
                  <c:x val="0.15174957262304259"/>
                  <c:y val="0.179564760704886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BF1-4D67-8E29-E3974DB0987C}"/>
                </c:ext>
              </c:extLst>
            </c:dLbl>
            <c:dLbl>
              <c:idx val="3"/>
              <c:layout>
                <c:manualLayout>
                  <c:x val="3.7546157861034372E-2"/>
                  <c:y val="6.56737888038138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339159685505719E-2"/>
                      <c:h val="0.239490684822304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BF1-4D67-8E29-E3974DB09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campione!$B$45:$B$48</c:f>
              <c:strCache>
                <c:ptCount val="4"/>
                <c:pt idx="0">
                  <c:v>Azienda Sanitaria Territoriale</c:v>
                </c:pt>
                <c:pt idx="1">
                  <c:v>Azienda Ospedaliera</c:v>
                </c:pt>
                <c:pt idx="2">
                  <c:v>Azienda Ospedaliero - Universitaria</c:v>
                </c:pt>
                <c:pt idx="3">
                  <c:v>Altri enti del SSN</c:v>
                </c:pt>
              </c:strCache>
            </c:strRef>
          </c:cat>
          <c:val>
            <c:numRef>
              <c:f>campione!$E$45:$E$48</c:f>
              <c:numCache>
                <c:formatCode>General</c:formatCode>
                <c:ptCount val="4"/>
                <c:pt idx="0">
                  <c:v>70.5</c:v>
                </c:pt>
                <c:pt idx="1">
                  <c:v>8.4</c:v>
                </c:pt>
                <c:pt idx="2">
                  <c:v>14.7</c:v>
                </c:pt>
                <c:pt idx="3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F1-4D67-8E29-E3974DB0987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'[Grafico in Microsoft PowerPoint]computi e medie'!$I$7:$I$15</c:f>
                <c:numCache>
                  <c:formatCode>General</c:formatCode>
                  <c:ptCount val="9"/>
                  <c:pt idx="0">
                    <c:v>0.6</c:v>
                  </c:pt>
                  <c:pt idx="1">
                    <c:v>0.8</c:v>
                  </c:pt>
                  <c:pt idx="2">
                    <c:v>0.8</c:v>
                  </c:pt>
                  <c:pt idx="3">
                    <c:v>0.7</c:v>
                  </c:pt>
                  <c:pt idx="4">
                    <c:v>1</c:v>
                  </c:pt>
                  <c:pt idx="5">
                    <c:v>0.8</c:v>
                  </c:pt>
                </c:numCache>
              </c:numRef>
            </c:plus>
            <c:minus>
              <c:numRef>
                <c:f>'[Grafico in Microsoft PowerPoint]computi e medie'!$I$7:$I$15</c:f>
                <c:numCache>
                  <c:formatCode>General</c:formatCode>
                  <c:ptCount val="9"/>
                  <c:pt idx="0">
                    <c:v>0.6</c:v>
                  </c:pt>
                  <c:pt idx="1">
                    <c:v>0.8</c:v>
                  </c:pt>
                  <c:pt idx="2">
                    <c:v>0.8</c:v>
                  </c:pt>
                  <c:pt idx="3">
                    <c:v>0.7</c:v>
                  </c:pt>
                  <c:pt idx="4">
                    <c:v>1</c:v>
                  </c:pt>
                  <c:pt idx="5">
                    <c:v>0.8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'[Grafico in Microsoft PowerPoint]computi e medie'!$C$7:$C$13</c:f>
              <c:strCache>
                <c:ptCount val="7"/>
                <c:pt idx="0">
                  <c:v>Leadership</c:v>
                </c:pt>
                <c:pt idx="1">
                  <c:v>Autoefficacia lavorativa</c:v>
                </c:pt>
                <c:pt idx="2">
                  <c:v>Autoefficacia nella gestione delle emozioni negative </c:v>
                </c:pt>
                <c:pt idx="3">
                  <c:v>Autoefficacia relazionale</c:v>
                </c:pt>
                <c:pt idx="4">
                  <c:v>Resilienza</c:v>
                </c:pt>
                <c:pt idx="5">
                  <c:v>Gestione dei conflitti</c:v>
                </c:pt>
                <c:pt idx="6">
                  <c:v>Organizzazione del lavoro e time management</c:v>
                </c:pt>
              </c:strCache>
            </c:strRef>
          </c:cat>
          <c:val>
            <c:numRef>
              <c:f>'[Grafico in Microsoft PowerPoint]computi e medie'!$G$7:$G$13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4.4000000000000004</c:v>
                </c:pt>
                <c:pt idx="2">
                  <c:v>4.7</c:v>
                </c:pt>
                <c:pt idx="3">
                  <c:v>4.5999999999999996</c:v>
                </c:pt>
                <c:pt idx="4">
                  <c:v>4.8</c:v>
                </c:pt>
                <c:pt idx="5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7-8C4A-9D59-F2080958597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5B7-8C4A-9D59-F2080958597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F4A31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5B7-8C4A-9D59-F2080958597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'[Grafico in Microsoft PowerPoint]computi e medie'!$J$7:$J$15</c:f>
                <c:numCache>
                  <c:formatCode>General</c:formatCode>
                  <c:ptCount val="9"/>
                  <c:pt idx="0">
                    <c:v>0.57235000000000003</c:v>
                  </c:pt>
                  <c:pt idx="1">
                    <c:v>0.75283999999999995</c:v>
                  </c:pt>
                  <c:pt idx="2">
                    <c:v>0.75871</c:v>
                  </c:pt>
                  <c:pt idx="3">
                    <c:v>0.76283999999999996</c:v>
                  </c:pt>
                  <c:pt idx="4">
                    <c:v>0.81838999999999995</c:v>
                  </c:pt>
                  <c:pt idx="5">
                    <c:v>0.73717999999999995</c:v>
                  </c:pt>
                  <c:pt idx="6">
                    <c:v>0.83682999999999996</c:v>
                  </c:pt>
                  <c:pt idx="7">
                    <c:v>0.88273999999999997</c:v>
                  </c:pt>
                  <c:pt idx="8">
                    <c:v>1.0294700000000001</c:v>
                  </c:pt>
                </c:numCache>
              </c:numRef>
            </c:plus>
            <c:minus>
              <c:numRef>
                <c:f>'[Grafico in Microsoft PowerPoint]computi e medie'!$J$7:$J$15</c:f>
                <c:numCache>
                  <c:formatCode>General</c:formatCode>
                  <c:ptCount val="9"/>
                  <c:pt idx="0">
                    <c:v>0.57235000000000003</c:v>
                  </c:pt>
                  <c:pt idx="1">
                    <c:v>0.75283999999999995</c:v>
                  </c:pt>
                  <c:pt idx="2">
                    <c:v>0.75871</c:v>
                  </c:pt>
                  <c:pt idx="3">
                    <c:v>0.76283999999999996</c:v>
                  </c:pt>
                  <c:pt idx="4">
                    <c:v>0.81838999999999995</c:v>
                  </c:pt>
                  <c:pt idx="5">
                    <c:v>0.73717999999999995</c:v>
                  </c:pt>
                  <c:pt idx="6">
                    <c:v>0.83682999999999996</c:v>
                  </c:pt>
                  <c:pt idx="7">
                    <c:v>0.88273999999999997</c:v>
                  </c:pt>
                  <c:pt idx="8">
                    <c:v>1.0294700000000001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'[Grafico in Microsoft PowerPoint]computi e medie'!$C$7:$C$13</c:f>
              <c:strCache>
                <c:ptCount val="7"/>
                <c:pt idx="0">
                  <c:v>Leadership</c:v>
                </c:pt>
                <c:pt idx="1">
                  <c:v>Autoefficacia lavorativa</c:v>
                </c:pt>
                <c:pt idx="2">
                  <c:v>Autoefficacia nella gestione delle emozioni negative </c:v>
                </c:pt>
                <c:pt idx="3">
                  <c:v>Autoefficacia relazionale</c:v>
                </c:pt>
                <c:pt idx="4">
                  <c:v>Resilienza</c:v>
                </c:pt>
                <c:pt idx="5">
                  <c:v>Gestione dei conflitti</c:v>
                </c:pt>
                <c:pt idx="6">
                  <c:v>Organizzazione del lavoro e time management</c:v>
                </c:pt>
              </c:strCache>
            </c:strRef>
          </c:cat>
          <c:val>
            <c:numRef>
              <c:f>'[Grafico in Microsoft PowerPoint]computi e medie'!$H$7:$H$13</c:f>
              <c:numCache>
                <c:formatCode>General</c:formatCode>
                <c:ptCount val="7"/>
                <c:pt idx="0">
                  <c:v>5.0084</c:v>
                </c:pt>
                <c:pt idx="1">
                  <c:v>4.4341999999999997</c:v>
                </c:pt>
                <c:pt idx="2">
                  <c:v>4.6631999999999998</c:v>
                </c:pt>
                <c:pt idx="3">
                  <c:v>4.6695000000000002</c:v>
                </c:pt>
                <c:pt idx="4">
                  <c:v>4.6788999999999996</c:v>
                </c:pt>
                <c:pt idx="5">
                  <c:v>4.7648999999999999</c:v>
                </c:pt>
                <c:pt idx="6">
                  <c:v>4.2842000000000002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B7-8C4A-9D59-F208095859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27"/>
        <c:axId val="383831424"/>
        <c:axId val="383833136"/>
      </c:barChart>
      <c:catAx>
        <c:axId val="3838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833136"/>
        <c:crosses val="autoZero"/>
        <c:auto val="1"/>
        <c:lblAlgn val="ctr"/>
        <c:lblOffset val="100"/>
        <c:noMultiLvlLbl val="0"/>
      </c:catAx>
      <c:valAx>
        <c:axId val="383833136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83142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'computi e medie'!$C$21</c:f>
              <c:strCache>
                <c:ptCount val="1"/>
                <c:pt idx="0">
                  <c:v>Organizzazione del lavoro</c:v>
                </c:pt>
              </c:strCache>
            </c:strRef>
          </c:tx>
          <c:spPr>
            <a:solidFill>
              <a:srgbClr val="21212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'computi e medie'!$I$21</c:f>
                <c:numCache>
                  <c:formatCode>General</c:formatCode>
                  <c:ptCount val="1"/>
                  <c:pt idx="0">
                    <c:v>0.88273999999999997</c:v>
                  </c:pt>
                </c:numCache>
              </c:numRef>
            </c:plus>
            <c:minus>
              <c:numRef>
                <c:f>'computi e medie'!$I$21</c:f>
                <c:numCache>
                  <c:formatCode>General</c:formatCode>
                  <c:ptCount val="1"/>
                  <c:pt idx="0">
                    <c:v>0.88273999999999997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'computi e medie'!$H$21</c:f>
              <c:numCache>
                <c:formatCode>General</c:formatCode>
                <c:ptCount val="1"/>
                <c:pt idx="0">
                  <c:v>4.5053000000000001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7-0043-9BB4-146575785275}"/>
            </c:ext>
          </c:extLst>
        </c:ser>
        <c:ser>
          <c:idx val="1"/>
          <c:order val="1"/>
          <c:tx>
            <c:strRef>
              <c:f>'computi e medie'!$C$22</c:f>
              <c:strCache>
                <c:ptCount val="1"/>
                <c:pt idx="0">
                  <c:v>Time management</c:v>
                </c:pt>
              </c:strCache>
            </c:strRef>
          </c:tx>
          <c:spPr>
            <a:solidFill>
              <a:srgbClr val="F4A31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'computi e medie'!$I$22</c:f>
                <c:numCache>
                  <c:formatCode>General</c:formatCode>
                  <c:ptCount val="1"/>
                  <c:pt idx="0">
                    <c:v>1.0294700000000001</c:v>
                  </c:pt>
                </c:numCache>
              </c:numRef>
            </c:plus>
            <c:minus>
              <c:numRef>
                <c:f>'computi e medie'!$I$22</c:f>
                <c:numCache>
                  <c:formatCode>General</c:formatCode>
                  <c:ptCount val="1"/>
                  <c:pt idx="0">
                    <c:v>1.0294700000000001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'computi e medie'!$H$22</c:f>
              <c:numCache>
                <c:formatCode>General</c:formatCode>
                <c:ptCount val="1"/>
                <c:pt idx="0">
                  <c:v>4.0632000000000001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27-0043-9BB4-1465757852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59428976"/>
        <c:axId val="1958823088"/>
      </c:barChart>
      <c:catAx>
        <c:axId val="1959428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958823088"/>
        <c:crosses val="autoZero"/>
        <c:auto val="1"/>
        <c:lblAlgn val="ctr"/>
        <c:lblOffset val="100"/>
        <c:noMultiLvlLbl val="0"/>
      </c:catAx>
      <c:valAx>
        <c:axId val="1958823088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9428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'[Grafico in Microsoft PowerPoint]computi e medie'!$I$7:$I$15</c:f>
                <c:numCache>
                  <c:formatCode>General</c:formatCode>
                  <c:ptCount val="9"/>
                  <c:pt idx="0">
                    <c:v>0.6</c:v>
                  </c:pt>
                  <c:pt idx="1">
                    <c:v>0.8</c:v>
                  </c:pt>
                  <c:pt idx="2">
                    <c:v>0.8</c:v>
                  </c:pt>
                  <c:pt idx="3">
                    <c:v>0.7</c:v>
                  </c:pt>
                  <c:pt idx="4">
                    <c:v>1</c:v>
                  </c:pt>
                  <c:pt idx="5">
                    <c:v>0.8</c:v>
                  </c:pt>
                </c:numCache>
              </c:numRef>
            </c:plus>
            <c:minus>
              <c:numRef>
                <c:f>'[Grafico in Microsoft PowerPoint]computi e medie'!$I$7:$I$15</c:f>
                <c:numCache>
                  <c:formatCode>General</c:formatCode>
                  <c:ptCount val="9"/>
                  <c:pt idx="0">
                    <c:v>0.6</c:v>
                  </c:pt>
                  <c:pt idx="1">
                    <c:v>0.8</c:v>
                  </c:pt>
                  <c:pt idx="2">
                    <c:v>0.8</c:v>
                  </c:pt>
                  <c:pt idx="3">
                    <c:v>0.7</c:v>
                  </c:pt>
                  <c:pt idx="4">
                    <c:v>1</c:v>
                  </c:pt>
                  <c:pt idx="5">
                    <c:v>0.8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'[Grafico in Microsoft PowerPoint]computi e medie'!$C$7:$C$13</c:f>
              <c:strCache>
                <c:ptCount val="7"/>
                <c:pt idx="0">
                  <c:v>Leadership</c:v>
                </c:pt>
                <c:pt idx="1">
                  <c:v>Autoefficacia lavorativa</c:v>
                </c:pt>
                <c:pt idx="2">
                  <c:v>Autoefficacia nella gestione delle emozioni negative </c:v>
                </c:pt>
                <c:pt idx="3">
                  <c:v>Autoefficacia relazionale</c:v>
                </c:pt>
                <c:pt idx="4">
                  <c:v>Resilienza</c:v>
                </c:pt>
                <c:pt idx="5">
                  <c:v>Gestione dei conflitti</c:v>
                </c:pt>
                <c:pt idx="6">
                  <c:v>Organizzazione del lavoro e time management</c:v>
                </c:pt>
              </c:strCache>
            </c:strRef>
          </c:cat>
          <c:val>
            <c:numRef>
              <c:f>'[Grafico in Microsoft PowerPoint]computi e medie'!$G$7:$G$13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4.4000000000000004</c:v>
                </c:pt>
                <c:pt idx="2">
                  <c:v>4.7</c:v>
                </c:pt>
                <c:pt idx="3">
                  <c:v>4.5999999999999996</c:v>
                </c:pt>
                <c:pt idx="4">
                  <c:v>4.8</c:v>
                </c:pt>
                <c:pt idx="5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8-AB49-88F7-AF5384ECC32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4D8-AB49-88F7-AF5384ECC32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F4A31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4D8-AB49-88F7-AF5384ECC32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'[Grafico in Microsoft PowerPoint]computi e medie'!$J$7:$J$15</c:f>
                <c:numCache>
                  <c:formatCode>General</c:formatCode>
                  <c:ptCount val="9"/>
                  <c:pt idx="0">
                    <c:v>0.57235000000000003</c:v>
                  </c:pt>
                  <c:pt idx="1">
                    <c:v>0.75283999999999995</c:v>
                  </c:pt>
                  <c:pt idx="2">
                    <c:v>0.75871</c:v>
                  </c:pt>
                  <c:pt idx="3">
                    <c:v>0.76283999999999996</c:v>
                  </c:pt>
                  <c:pt idx="4">
                    <c:v>0.81838999999999995</c:v>
                  </c:pt>
                  <c:pt idx="5">
                    <c:v>0.73717999999999995</c:v>
                  </c:pt>
                  <c:pt idx="6">
                    <c:v>0.83682999999999996</c:v>
                  </c:pt>
                  <c:pt idx="7">
                    <c:v>0.88273999999999997</c:v>
                  </c:pt>
                  <c:pt idx="8">
                    <c:v>1.0294700000000001</c:v>
                  </c:pt>
                </c:numCache>
              </c:numRef>
            </c:plus>
            <c:minus>
              <c:numRef>
                <c:f>'[Grafico in Microsoft PowerPoint]computi e medie'!$J$7:$J$15</c:f>
                <c:numCache>
                  <c:formatCode>General</c:formatCode>
                  <c:ptCount val="9"/>
                  <c:pt idx="0">
                    <c:v>0.57235000000000003</c:v>
                  </c:pt>
                  <c:pt idx="1">
                    <c:v>0.75283999999999995</c:v>
                  </c:pt>
                  <c:pt idx="2">
                    <c:v>0.75871</c:v>
                  </c:pt>
                  <c:pt idx="3">
                    <c:v>0.76283999999999996</c:v>
                  </c:pt>
                  <c:pt idx="4">
                    <c:v>0.81838999999999995</c:v>
                  </c:pt>
                  <c:pt idx="5">
                    <c:v>0.73717999999999995</c:v>
                  </c:pt>
                  <c:pt idx="6">
                    <c:v>0.83682999999999996</c:v>
                  </c:pt>
                  <c:pt idx="7">
                    <c:v>0.88273999999999997</c:v>
                  </c:pt>
                  <c:pt idx="8">
                    <c:v>1.0294700000000001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'[Grafico in Microsoft PowerPoint]computi e medie'!$C$7:$C$13</c:f>
              <c:strCache>
                <c:ptCount val="7"/>
                <c:pt idx="0">
                  <c:v>Leadership</c:v>
                </c:pt>
                <c:pt idx="1">
                  <c:v>Autoefficacia lavorativa</c:v>
                </c:pt>
                <c:pt idx="2">
                  <c:v>Autoefficacia nella gestione delle emozioni negative </c:v>
                </c:pt>
                <c:pt idx="3">
                  <c:v>Autoefficacia relazionale</c:v>
                </c:pt>
                <c:pt idx="4">
                  <c:v>Resilienza</c:v>
                </c:pt>
                <c:pt idx="5">
                  <c:v>Gestione dei conflitti</c:v>
                </c:pt>
                <c:pt idx="6">
                  <c:v>Organizzazione del lavoro e time management</c:v>
                </c:pt>
              </c:strCache>
            </c:strRef>
          </c:cat>
          <c:val>
            <c:numRef>
              <c:f>'[Grafico in Microsoft PowerPoint]computi e medie'!$H$7:$H$13</c:f>
              <c:numCache>
                <c:formatCode>General</c:formatCode>
                <c:ptCount val="7"/>
                <c:pt idx="0">
                  <c:v>5.0084</c:v>
                </c:pt>
                <c:pt idx="1">
                  <c:v>4.4341999999999997</c:v>
                </c:pt>
                <c:pt idx="2">
                  <c:v>4.6631999999999998</c:v>
                </c:pt>
                <c:pt idx="3">
                  <c:v>4.6695000000000002</c:v>
                </c:pt>
                <c:pt idx="4">
                  <c:v>4.6788999999999996</c:v>
                </c:pt>
                <c:pt idx="5">
                  <c:v>4.7648999999999999</c:v>
                </c:pt>
                <c:pt idx="6">
                  <c:v>4.2842000000000002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D8-AB49-88F7-AF5384ECC3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27"/>
        <c:axId val="383831424"/>
        <c:axId val="383833136"/>
      </c:barChart>
      <c:catAx>
        <c:axId val="3838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833136"/>
        <c:crosses val="autoZero"/>
        <c:auto val="1"/>
        <c:lblAlgn val="ctr"/>
        <c:lblOffset val="100"/>
        <c:noMultiLvlLbl val="0"/>
      </c:catAx>
      <c:valAx>
        <c:axId val="383833136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83142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'computi e medie'!$J$31:$J$40</c:f>
                <c:numCache>
                  <c:formatCode>General</c:formatCode>
                  <c:ptCount val="10"/>
                  <c:pt idx="0">
                    <c:v>1.4166399999999999</c:v>
                  </c:pt>
                  <c:pt idx="1">
                    <c:v>1.18038</c:v>
                  </c:pt>
                  <c:pt idx="2">
                    <c:v>1.29061</c:v>
                  </c:pt>
                  <c:pt idx="3">
                    <c:v>1.4269700000000001</c:v>
                  </c:pt>
                  <c:pt idx="4">
                    <c:v>1.5174300000000001</c:v>
                  </c:pt>
                  <c:pt idx="5">
                    <c:v>1.4551499999999999</c:v>
                  </c:pt>
                  <c:pt idx="6">
                    <c:v>1.3423400000000001</c:v>
                  </c:pt>
                  <c:pt idx="7">
                    <c:v>1.17557</c:v>
                  </c:pt>
                  <c:pt idx="8">
                    <c:v>1.41482</c:v>
                  </c:pt>
                  <c:pt idx="9">
                    <c:v>1.2847</c:v>
                  </c:pt>
                </c:numCache>
              </c:numRef>
            </c:plus>
            <c:minus>
              <c:numRef>
                <c:f>'computi e medie'!$J$31:$J$40</c:f>
                <c:numCache>
                  <c:formatCode>General</c:formatCode>
                  <c:ptCount val="10"/>
                  <c:pt idx="0">
                    <c:v>1.4166399999999999</c:v>
                  </c:pt>
                  <c:pt idx="1">
                    <c:v>1.18038</c:v>
                  </c:pt>
                  <c:pt idx="2">
                    <c:v>1.29061</c:v>
                  </c:pt>
                  <c:pt idx="3">
                    <c:v>1.4269700000000001</c:v>
                  </c:pt>
                  <c:pt idx="4">
                    <c:v>1.5174300000000001</c:v>
                  </c:pt>
                  <c:pt idx="5">
                    <c:v>1.4551499999999999</c:v>
                  </c:pt>
                  <c:pt idx="6">
                    <c:v>1.3423400000000001</c:v>
                  </c:pt>
                  <c:pt idx="7">
                    <c:v>1.17557</c:v>
                  </c:pt>
                  <c:pt idx="8">
                    <c:v>1.41482</c:v>
                  </c:pt>
                  <c:pt idx="9">
                    <c:v>1.2847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'computi e medie'!$C$31:$C$40</c:f>
              <c:strCache>
                <c:ptCount val="10"/>
                <c:pt idx="0">
                  <c:v>Percezione della direzione strategica</c:v>
                </c:pt>
                <c:pt idx="1">
                  <c:v>Percezione dei colleghi di altre strutture (Direzioni Strategiche)</c:v>
                </c:pt>
                <c:pt idx="2">
                  <c:v>Percezione dei pazienti</c:v>
                </c:pt>
                <c:pt idx="3">
                  <c:v>Rapporto con le Regioni</c:v>
                </c:pt>
                <c:pt idx="4">
                  <c:v>Rapporto con gli organi di controllo (Spresal, NAS, Corte dei Conti)</c:v>
                </c:pt>
                <c:pt idx="5">
                  <c:v>Rapporto con gli organi di stampa</c:v>
                </c:pt>
                <c:pt idx="6">
                  <c:v>Rapporto con gli enti locali (Comuni)</c:v>
                </c:pt>
                <c:pt idx="7">
                  <c:v>Rapporto con le associazioni dei pazienti e del terzo settore</c:v>
                </c:pt>
                <c:pt idx="8">
                  <c:v>Rapporto con i MMG</c:v>
                </c:pt>
                <c:pt idx="9">
                  <c:v>Rapporto con le Rappresentanze Sindacali</c:v>
                </c:pt>
              </c:strCache>
            </c:strRef>
          </c:cat>
          <c:val>
            <c:numRef>
              <c:f>'computi e medie'!$H$31:$H$40</c:f>
              <c:numCache>
                <c:formatCode>General</c:formatCode>
                <c:ptCount val="10"/>
                <c:pt idx="0">
                  <c:v>4.2</c:v>
                </c:pt>
                <c:pt idx="1">
                  <c:v>4.0814000000000004</c:v>
                </c:pt>
                <c:pt idx="2">
                  <c:v>3.0697999999999999</c:v>
                </c:pt>
                <c:pt idx="3">
                  <c:v>3.5697999999999999</c:v>
                </c:pt>
                <c:pt idx="4">
                  <c:v>3.8372000000000002</c:v>
                </c:pt>
                <c:pt idx="5">
                  <c:v>3.25</c:v>
                </c:pt>
                <c:pt idx="6">
                  <c:v>3.8980000000000001</c:v>
                </c:pt>
                <c:pt idx="7">
                  <c:v>4.2262000000000004</c:v>
                </c:pt>
                <c:pt idx="8">
                  <c:v>3.2143000000000002</c:v>
                </c:pt>
                <c:pt idx="9">
                  <c:v>3.4881000000000002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1-9847-9BB7-75847B73B9C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001-9847-9BB7-75847B73B9C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F4A31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001-9847-9BB7-75847B73B9C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F4A31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001-9847-9BB7-75847B73B9C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001-9847-9BB7-75847B73B9C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F4A31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001-9847-9BB7-75847B73B9C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F4A31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001-9847-9BB7-75847B73B9C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F4A31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001-9847-9BB7-75847B73B9C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F4A31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001-9847-9BB7-75847B73B9C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'computi e medie'!$K$31:$K$40</c:f>
                <c:numCache>
                  <c:formatCode>General</c:formatCode>
                  <c:ptCount val="10"/>
                  <c:pt idx="0">
                    <c:v>1.2150000000000001</c:v>
                  </c:pt>
                  <c:pt idx="1">
                    <c:v>1.1879999999999999</c:v>
                  </c:pt>
                  <c:pt idx="2">
                    <c:v>1.05</c:v>
                  </c:pt>
                  <c:pt idx="3">
                    <c:v>1.3420000000000001</c:v>
                  </c:pt>
                  <c:pt idx="4">
                    <c:v>1.284</c:v>
                  </c:pt>
                  <c:pt idx="5">
                    <c:v>1.302</c:v>
                  </c:pt>
                  <c:pt idx="6">
                    <c:v>1.242</c:v>
                  </c:pt>
                  <c:pt idx="7">
                    <c:v>1.171</c:v>
                  </c:pt>
                  <c:pt idx="8">
                    <c:v>1.3520000000000001</c:v>
                  </c:pt>
                  <c:pt idx="9">
                    <c:v>1.165</c:v>
                  </c:pt>
                </c:numCache>
              </c:numRef>
            </c:plus>
            <c:minus>
              <c:numRef>
                <c:f>'computi e medie'!$K$31:$K$40</c:f>
                <c:numCache>
                  <c:formatCode>General</c:formatCode>
                  <c:ptCount val="10"/>
                  <c:pt idx="0">
                    <c:v>1.2150000000000001</c:v>
                  </c:pt>
                  <c:pt idx="1">
                    <c:v>1.1879999999999999</c:v>
                  </c:pt>
                  <c:pt idx="2">
                    <c:v>1.05</c:v>
                  </c:pt>
                  <c:pt idx="3">
                    <c:v>1.3420000000000001</c:v>
                  </c:pt>
                  <c:pt idx="4">
                    <c:v>1.284</c:v>
                  </c:pt>
                  <c:pt idx="5">
                    <c:v>1.302</c:v>
                  </c:pt>
                  <c:pt idx="6">
                    <c:v>1.242</c:v>
                  </c:pt>
                  <c:pt idx="7">
                    <c:v>1.171</c:v>
                  </c:pt>
                  <c:pt idx="8">
                    <c:v>1.3520000000000001</c:v>
                  </c:pt>
                  <c:pt idx="9">
                    <c:v>1.165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'computi e medie'!$C$31:$C$40</c:f>
              <c:strCache>
                <c:ptCount val="10"/>
                <c:pt idx="0">
                  <c:v>Percezione della direzione strategica</c:v>
                </c:pt>
                <c:pt idx="1">
                  <c:v>Percezione dei colleghi di altre strutture (Direzioni Strategiche)</c:v>
                </c:pt>
                <c:pt idx="2">
                  <c:v>Percezione dei pazienti</c:v>
                </c:pt>
                <c:pt idx="3">
                  <c:v>Rapporto con le Regioni</c:v>
                </c:pt>
                <c:pt idx="4">
                  <c:v>Rapporto con gli organi di controllo (Spresal, NAS, Corte dei Conti)</c:v>
                </c:pt>
                <c:pt idx="5">
                  <c:v>Rapporto con gli organi di stampa</c:v>
                </c:pt>
                <c:pt idx="6">
                  <c:v>Rapporto con gli enti locali (Comuni)</c:v>
                </c:pt>
                <c:pt idx="7">
                  <c:v>Rapporto con le associazioni dei pazienti e del terzo settore</c:v>
                </c:pt>
                <c:pt idx="8">
                  <c:v>Rapporto con i MMG</c:v>
                </c:pt>
                <c:pt idx="9">
                  <c:v>Rapporto con le Rappresentanze Sindacali</c:v>
                </c:pt>
              </c:strCache>
            </c:strRef>
          </c:cat>
          <c:val>
            <c:numRef>
              <c:f>'computi e medie'!$I$31:$I$40</c:f>
              <c:numCache>
                <c:formatCode>General</c:formatCode>
                <c:ptCount val="10"/>
                <c:pt idx="0">
                  <c:v>4.95</c:v>
                </c:pt>
                <c:pt idx="1">
                  <c:v>4.6100000000000003</c:v>
                </c:pt>
                <c:pt idx="2">
                  <c:v>3.06</c:v>
                </c:pt>
                <c:pt idx="3">
                  <c:v>3.83</c:v>
                </c:pt>
                <c:pt idx="4">
                  <c:v>4.33</c:v>
                </c:pt>
                <c:pt idx="5">
                  <c:v>2.92</c:v>
                </c:pt>
                <c:pt idx="6">
                  <c:v>3.87</c:v>
                </c:pt>
                <c:pt idx="7">
                  <c:v>4.4000000000000004</c:v>
                </c:pt>
                <c:pt idx="8">
                  <c:v>3.48</c:v>
                </c:pt>
                <c:pt idx="9">
                  <c:v>3.53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001-9847-9BB7-75847B73B9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06181232"/>
        <c:axId val="1006182944"/>
      </c:barChart>
      <c:catAx>
        <c:axId val="100618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6182944"/>
        <c:crosses val="autoZero"/>
        <c:auto val="1"/>
        <c:lblAlgn val="ctr"/>
        <c:lblOffset val="100"/>
        <c:noMultiLvlLbl val="0"/>
      </c:catAx>
      <c:valAx>
        <c:axId val="100618294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61812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811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D2393EEA-824B-F8A6-0428-C56198461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158d5a3ec_0_7:notes">
            <a:extLst>
              <a:ext uri="{FF2B5EF4-FFF2-40B4-BE49-F238E27FC236}">
                <a16:creationId xmlns:a16="http://schemas.microsoft.com/office/drawing/2014/main" id="{14D30EEB-0F41-6AF4-A9A7-BDC5C01D7F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158d5a3ec_0_7:notes">
            <a:extLst>
              <a:ext uri="{FF2B5EF4-FFF2-40B4-BE49-F238E27FC236}">
                <a16:creationId xmlns:a16="http://schemas.microsoft.com/office/drawing/2014/main" id="{1C7C4B97-4919-13F8-F233-96D7477EB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9228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400">
              <a:buFont typeface="Wingdings" panose="05000000000000000000" pitchFamily="2" charset="2"/>
              <a:buChar char="§"/>
              <a:defRPr/>
            </a:pPr>
            <a:endParaRPr lang="it-IT" sz="1200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it-IT" sz="1200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7649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BD95B81A-22DC-5693-8BCA-820647576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158d5a3ec_0_7:notes">
            <a:extLst>
              <a:ext uri="{FF2B5EF4-FFF2-40B4-BE49-F238E27FC236}">
                <a16:creationId xmlns:a16="http://schemas.microsoft.com/office/drawing/2014/main" id="{804963B6-D78D-950E-6C59-2AAABBA88D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158d5a3ec_0_7:notes">
            <a:extLst>
              <a:ext uri="{FF2B5EF4-FFF2-40B4-BE49-F238E27FC236}">
                <a16:creationId xmlns:a16="http://schemas.microsoft.com/office/drawing/2014/main" id="{A1ACB296-9524-F258-16D1-DD7C076B01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1200" dirty="0">
                <a:effectLst/>
                <a:latin typeface="+mj-lt"/>
                <a:ea typeface="+mj-ea"/>
                <a:cs typeface="+mj-cs"/>
                <a:sym typeface="Calibri"/>
              </a:rPr>
              <a:t>Nota per noi: </a:t>
            </a:r>
          </a:p>
          <a:p>
            <a:r>
              <a:rPr lang="it-IT" sz="1200" dirty="0">
                <a:effectLst/>
                <a:latin typeface="+mj-lt"/>
                <a:ea typeface="+mj-ea"/>
                <a:cs typeface="+mj-cs"/>
                <a:sym typeface="Calibri"/>
              </a:rPr>
              <a:t>Attenzione! I punteggi in queste dimensioni, essendo riferite a valutazioni che la persona fa di se stessa, possono essere influenzate da </a:t>
            </a:r>
            <a:r>
              <a:rPr lang="it-IT" sz="1200" dirty="0" err="1">
                <a:effectLst/>
                <a:latin typeface="+mj-lt"/>
                <a:ea typeface="+mj-ea"/>
                <a:cs typeface="+mj-cs"/>
                <a:sym typeface="Calibri"/>
              </a:rPr>
              <a:t>bias</a:t>
            </a:r>
            <a:endParaRPr lang="it-IT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it-IT" sz="1200" dirty="0">
                <a:effectLst/>
                <a:latin typeface="+mj-lt"/>
                <a:ea typeface="+mj-ea"/>
                <a:cs typeface="+mj-cs"/>
                <a:sym typeface="Calibri"/>
              </a:rPr>
              <a:t>(ad esempio dalla desiderabilità sociale, cioè dalla tendenza delle persone ad esprimere una valutazione di sé più positiva)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30147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6200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11C53660-44E9-EAAE-9FF5-C8C9A531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158d5a3ec_0_7:notes">
            <a:extLst>
              <a:ext uri="{FF2B5EF4-FFF2-40B4-BE49-F238E27FC236}">
                <a16:creationId xmlns:a16="http://schemas.microsoft.com/office/drawing/2014/main" id="{14BBED80-6EE5-4CDE-0CB7-2115462006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158d5a3ec_0_7:notes">
            <a:extLst>
              <a:ext uri="{FF2B5EF4-FFF2-40B4-BE49-F238E27FC236}">
                <a16:creationId xmlns:a16="http://schemas.microsoft.com/office/drawing/2014/main" id="{F5BE0A2D-2AB7-DDDC-B368-F726261AB6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Nota per noi: in questa seconda rilevazione è stato utilizzato un singolo item più rappresentativo di ciascuna dimensione che è stato messo a confronto con il rispettivo singolo item del 2023, sono evidenziate con le frecce i confronti significativi. Anche confrontando il singolo item 2025 con la dimensione intera del 2023 restano significativi sempre gli stessi confronti eccetto pazienti la cui dimensione totale è migliore del singolo item in entrambi i tempi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5011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2F94D-B1B8-33C5-6555-44BF92F72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72B1F2C-415B-40CA-C828-FAA164B8B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BD6B0C5-73C9-92C1-8391-BC42932CC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4115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4D52088D-6EFF-B70A-C85A-6299E9378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158d5a3ec_0_7:notes">
            <a:extLst>
              <a:ext uri="{FF2B5EF4-FFF2-40B4-BE49-F238E27FC236}">
                <a16:creationId xmlns:a16="http://schemas.microsoft.com/office/drawing/2014/main" id="{98377210-F8F8-A196-0269-BFC084D605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158d5a3ec_0_7:notes">
            <a:extLst>
              <a:ext uri="{FF2B5EF4-FFF2-40B4-BE49-F238E27FC236}">
                <a16:creationId xmlns:a16="http://schemas.microsoft.com/office/drawing/2014/main" id="{92799CF0-BD42-F233-B71F-3B74198231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30666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1823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437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7713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746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577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94C75-6EF7-9181-616B-C09893533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695B27-8C25-9CC5-85CA-575EF94AC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C75EE07-D501-3A70-14F9-6FBC76F3D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6877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3159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2088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7694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1287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5689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0099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49AD0-3FA8-9E32-B831-BF3D9012A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276B12A-E57F-E8CA-17C8-5566D3F2B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0000BD-481D-E067-D4B3-41ED6BB3D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3226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41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3FA0C-6FCC-987E-C486-71B7E3812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E3A3914-D0D8-8CCA-5678-A174719A5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5411711-9938-311D-048B-927E776C7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9709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0156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966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Attenzione all’item in rosso, evidenziarne l’importanza del dato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7992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894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60995-5DE9-F0F2-493A-8C458BDD4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BA71304-C1B3-4737-451F-06F4445D7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8EDD0C9-B36C-BB0E-DAD1-21BD8B09A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820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0DCAA-D810-1EC1-E7BB-08BFEE22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27D172-6504-6EB9-045E-27A0249F9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B5F2752-342C-12CA-A9EC-A46D170D0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156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22CC5-8084-A1E8-45B5-C8A521E9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CA13334-F323-9201-F3A0-35DB232DB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54F699C-348F-EB38-21C5-FF0BF08E6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373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E0B6BC7F-D346-4122-0166-7F070B97F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158d5a3ec_0_7:notes">
            <a:extLst>
              <a:ext uri="{FF2B5EF4-FFF2-40B4-BE49-F238E27FC236}">
                <a16:creationId xmlns:a16="http://schemas.microsoft.com/office/drawing/2014/main" id="{A25E5212-C512-DA2B-BDAA-AE15D27023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158d5a3ec_0_7:notes">
            <a:extLst>
              <a:ext uri="{FF2B5EF4-FFF2-40B4-BE49-F238E27FC236}">
                <a16:creationId xmlns:a16="http://schemas.microsoft.com/office/drawing/2014/main" id="{2E7D28C4-3712-E88E-05DF-621B73287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6692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1C2758D6-1902-8725-6C8D-73CE9249D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158d5a3ec_0_7:notes">
            <a:extLst>
              <a:ext uri="{FF2B5EF4-FFF2-40B4-BE49-F238E27FC236}">
                <a16:creationId xmlns:a16="http://schemas.microsoft.com/office/drawing/2014/main" id="{4DD3C60B-8415-6108-4D17-53C99B6423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158d5a3ec_0_7:notes">
            <a:extLst>
              <a:ext uri="{FF2B5EF4-FFF2-40B4-BE49-F238E27FC236}">
                <a16:creationId xmlns:a16="http://schemas.microsoft.com/office/drawing/2014/main" id="{DA43FAF0-B055-84EC-0F03-28D32ACE3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4031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8FEDDBCF-73CC-E68F-4580-9FA9A47D9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158d5a3ec_0_7:notes">
            <a:extLst>
              <a:ext uri="{FF2B5EF4-FFF2-40B4-BE49-F238E27FC236}">
                <a16:creationId xmlns:a16="http://schemas.microsoft.com/office/drawing/2014/main" id="{77653C64-5F35-ACFA-E73E-9B17F8B904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158d5a3ec_0_7:notes">
            <a:extLst>
              <a:ext uri="{FF2B5EF4-FFF2-40B4-BE49-F238E27FC236}">
                <a16:creationId xmlns:a16="http://schemas.microsoft.com/office/drawing/2014/main" id="{1FAF7738-8636-5E9D-2F02-0BCB8EA4F2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21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8B9EBBA-996F-894A-B54A-D6246ED52CEA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12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12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190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313530-4BB0-1242-9028-71C96EB1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667687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010833" y="4141767"/>
            <a:ext cx="4038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9655319" y="1388033"/>
            <a:ext cx="2270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56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6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FA1846-DA80-1C48-A609-854EA85C59AD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302355-E14B-8545-A8F8-0FE83CC9D524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451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640F58-564D-2B4F-AE67-E407BA4FCF45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281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98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818C68F-D26B-8F47-958C-23B49CF8A634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5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253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9B482E8-6E0E-1B4F-B1FD-C69DB9E858D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62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39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rpo"/>
          <p:cNvSpPr txBox="1">
            <a:spLocks noGrp="1"/>
          </p:cNvSpPr>
          <p:nvPr>
            <p:ph type="body" idx="4294967295"/>
          </p:nvPr>
        </p:nvSpPr>
        <p:spPr>
          <a:xfrm>
            <a:off x="584873" y="4542504"/>
            <a:ext cx="11225426" cy="160475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1600" i="1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 cura di Sara Brecciaroli, Viviana Cardone e Laura Borgogni (Responsabile scientifico) – </a:t>
            </a:r>
            <a:r>
              <a:rPr lang="it-IT" sz="1600" b="1" i="1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Sapienza Università di Roma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600" i="1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 collaborazione con </a:t>
            </a:r>
            <a:r>
              <a:rPr lang="it-IT" sz="1600" i="1" dirty="0" smtClean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Fabrizio d’Alba, Sara Albolino</a:t>
            </a:r>
            <a:r>
              <a:rPr lang="it-IT" sz="1600" b="1" i="1" dirty="0" smtClean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Federsanità</a:t>
            </a:r>
          </a:p>
        </p:txBody>
      </p:sp>
      <p:sp>
        <p:nvSpPr>
          <p:cNvPr id="7" name="Titolo">
            <a:extLst>
              <a:ext uri="{FF2B5EF4-FFF2-40B4-BE49-F238E27FC236}">
                <a16:creationId xmlns:a16="http://schemas.microsoft.com/office/drawing/2014/main" id="{3A48B5D9-061A-DE4F-AD57-7256FC0E5C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4873" y="2169072"/>
            <a:ext cx="11563585" cy="219517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l" defTabSz="676655">
              <a:defRPr sz="4440"/>
            </a:pPr>
            <a:r>
              <a:rPr lang="it-IT" sz="3600" b="1" spc="0" dirty="0">
                <a:solidFill>
                  <a:srgbClr val="091838"/>
                </a:solidFill>
                <a:effectLst>
                  <a:outerShdw blurRad="50800" dist="38100" dir="8100000" algn="tr" rotWithShape="0">
                    <a:prstClr val="black">
                      <a:alpha val="13812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it-IT" sz="2800" spc="0" dirty="0">
                <a:solidFill>
                  <a:srgbClr val="091838"/>
                </a:solidFill>
                <a:effectLst>
                  <a:outerShdw blurRad="50800" dist="38100" dir="8100000" algn="tr" rotWithShape="0">
                    <a:prstClr val="black">
                      <a:alpha val="13812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spc="0" dirty="0">
                <a:solidFill>
                  <a:srgbClr val="091838"/>
                </a:solidFill>
                <a:effectLst>
                  <a:outerShdw blurRad="50800" dist="38100" dir="8100000" algn="tr" rotWithShape="0">
                    <a:prstClr val="black">
                      <a:alpha val="13812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spc="0" dirty="0">
                <a:solidFill>
                  <a:srgbClr val="091838"/>
                </a:solidFill>
                <a:effectLst>
                  <a:outerShdw blurRad="50800" dist="38100" dir="8100000" algn="tr" rotWithShape="0">
                    <a:prstClr val="black">
                      <a:alpha val="13812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Indagine di Benessere Organizzativo </a:t>
            </a:r>
            <a:br>
              <a:rPr lang="it-IT" sz="3200" spc="0" dirty="0">
                <a:solidFill>
                  <a:srgbClr val="091838"/>
                </a:solidFill>
                <a:effectLst>
                  <a:outerShdw blurRad="50800" dist="38100" dir="8100000" algn="tr" rotWithShape="0">
                    <a:prstClr val="black">
                      <a:alpha val="13812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spc="0" dirty="0">
                <a:solidFill>
                  <a:srgbClr val="091838"/>
                </a:solidFill>
                <a:effectLst>
                  <a:outerShdw blurRad="50800" dist="38100" dir="8100000" algn="tr" rotWithShape="0">
                    <a:prstClr val="black">
                      <a:alpha val="13812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le Direzioni Strategiche</a:t>
            </a:r>
            <a:br>
              <a:rPr lang="it-IT" sz="3200" spc="0" dirty="0">
                <a:solidFill>
                  <a:srgbClr val="091838"/>
                </a:solidFill>
                <a:effectLst>
                  <a:outerShdw blurRad="50800" dist="38100" dir="8100000" algn="tr" rotWithShape="0">
                    <a:prstClr val="black">
                      <a:alpha val="13812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spc="0" dirty="0">
                <a:solidFill>
                  <a:srgbClr val="091838"/>
                </a:solidFill>
                <a:effectLst>
                  <a:outerShdw blurRad="50800" dist="38100" dir="8100000" algn="tr" rotWithShape="0">
                    <a:prstClr val="black">
                      <a:alpha val="13812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spc="0" dirty="0">
                <a:solidFill>
                  <a:srgbClr val="091838"/>
                </a:solidFill>
                <a:effectLst>
                  <a:outerShdw blurRad="50800" dist="38100" dir="8100000" algn="tr" rotWithShape="0">
                    <a:prstClr val="black">
                      <a:alpha val="13812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spc="0" dirty="0">
                <a:solidFill>
                  <a:srgbClr val="091838"/>
                </a:solidFill>
                <a:effectLst>
                  <a:outerShdw blurRad="50800" dist="38100" dir="8100000" algn="tr" rotWithShape="0">
                    <a:prstClr val="black">
                      <a:alpha val="13812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Anno 2025</a:t>
            </a:r>
            <a:endParaRPr sz="2800" spc="0" dirty="0">
              <a:solidFill>
                <a:srgbClr val="091838"/>
              </a:solidFill>
              <a:effectLst>
                <a:outerShdw blurRad="50800" dist="38100" dir="8100000" algn="tr" rotWithShape="0">
                  <a:prstClr val="black">
                    <a:alpha val="13812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2CA4C3D1-ACE1-4F27-2264-E65F12BBA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E6FBA71-6217-065E-CE57-91B43DB591C1}"/>
              </a:ext>
            </a:extLst>
          </p:cNvPr>
          <p:cNvSpPr/>
          <p:nvPr/>
        </p:nvSpPr>
        <p:spPr>
          <a:xfrm>
            <a:off x="508266" y="2416198"/>
            <a:ext cx="11230078" cy="3665625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it-I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4" name="Google Shape;384;p43">
            <a:extLst>
              <a:ext uri="{FF2B5EF4-FFF2-40B4-BE49-F238E27FC236}">
                <a16:creationId xmlns:a16="http://schemas.microsoft.com/office/drawing/2014/main" id="{31BCF44B-DC77-4A85-D1F4-F64460B6DA4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39335" y="1583850"/>
            <a:ext cx="7713329" cy="947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spc="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PROFILO MEDIO</a:t>
            </a:r>
            <a:endParaRPr b="1" spc="0" dirty="0">
              <a:solidFill>
                <a:srgbClr val="091838"/>
              </a:solidFill>
              <a:effectLst>
                <a:outerShdw blurRad="63500" dist="38100" dir="2700000" algn="tl" rotWithShape="0">
                  <a:prstClr val="black">
                    <a:alpha val="1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D93B7E-BCD7-7523-49A7-4F0AB5E2B1D4}"/>
              </a:ext>
            </a:extLst>
          </p:cNvPr>
          <p:cNvSpPr txBox="1"/>
          <p:nvPr/>
        </p:nvSpPr>
        <p:spPr>
          <a:xfrm>
            <a:off x="736555" y="2416198"/>
            <a:ext cx="10718887" cy="360720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 seguito sono riportati 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valori medi di tutte le variabili analizzate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 la relativa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variabilità dei punteggi intorno alla media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(deviazione standard).</a:t>
            </a:r>
          </a:p>
          <a:p>
            <a:pPr algn="just" defTabSz="914400">
              <a:lnSpc>
                <a:spcPct val="150000"/>
              </a:lnSpc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 dimensioni vengono evidenziate in base a:</a:t>
            </a:r>
          </a:p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4A3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Punti di attenzione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valori medi da monitorare e/o ampia variabilità che comprende punteggi inferiori alla media, da approfondire</a:t>
            </a:r>
          </a:p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Punti da migliorare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valori medi bassi e molto convergenti, su cui è opportuno intervenire</a:t>
            </a:r>
          </a:p>
          <a:p>
            <a:pPr algn="just" defTabSz="914400">
              <a:lnSpc>
                <a:spcPct val="150000"/>
              </a:lnSpc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Nota: le dimensioni non evidenziate rappresentano punti di forza</a:t>
            </a:r>
          </a:p>
          <a:p>
            <a:pPr algn="just" defTabSz="914400">
              <a:lnSpc>
                <a:spcPct val="150000"/>
              </a:lnSpc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914400">
              <a:lnSpc>
                <a:spcPct val="150000"/>
              </a:lnSpc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 dati del 2025 sono inoltre confrontati con quelli del 2023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Le differenze statisticamente significative sono indicate da frecce che segnalano il trend di miglioramento o peggioramento del punteggio medio.</a:t>
            </a:r>
          </a:p>
          <a:p>
            <a:pPr algn="just" defTabSz="914400">
              <a:lnSpc>
                <a:spcPct val="150000"/>
              </a:lnSpc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914400">
              <a:lnSpc>
                <a:spcPct val="150000"/>
              </a:lnSpc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 frequenze di risposta agli item delle dimensioni considerate punti di attenzione o da migliorare sono approfondite in appendice.</a:t>
            </a:r>
          </a:p>
        </p:txBody>
      </p:sp>
    </p:spTree>
    <p:extLst>
      <p:ext uri="{BB962C8B-B14F-4D97-AF65-F5344CB8AC3E}">
        <p14:creationId xmlns:p14="http://schemas.microsoft.com/office/powerpoint/2010/main" val="281584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536B946-11FE-DFC0-39A9-C1EBC633C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87654"/>
              </p:ext>
            </p:extLst>
          </p:nvPr>
        </p:nvGraphicFramePr>
        <p:xfrm>
          <a:off x="162870" y="1772555"/>
          <a:ext cx="11866259" cy="4493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1589">
                  <a:extLst>
                    <a:ext uri="{9D8B030D-6E8A-4147-A177-3AD203B41FA5}">
                      <a16:colId xmlns:a16="http://schemas.microsoft.com/office/drawing/2014/main" val="2619802037"/>
                    </a:ext>
                  </a:extLst>
                </a:gridCol>
                <a:gridCol w="3824355">
                  <a:extLst>
                    <a:ext uri="{9D8B030D-6E8A-4147-A177-3AD203B41FA5}">
                      <a16:colId xmlns:a16="http://schemas.microsoft.com/office/drawing/2014/main" val="3731069073"/>
                    </a:ext>
                  </a:extLst>
                </a:gridCol>
                <a:gridCol w="5461907">
                  <a:extLst>
                    <a:ext uri="{9D8B030D-6E8A-4147-A177-3AD203B41FA5}">
                      <a16:colId xmlns:a16="http://schemas.microsoft.com/office/drawing/2014/main" val="347392081"/>
                    </a:ext>
                  </a:extLst>
                </a:gridCol>
                <a:gridCol w="1358408">
                  <a:extLst>
                    <a:ext uri="{9D8B030D-6E8A-4147-A177-3AD203B41FA5}">
                      <a16:colId xmlns:a16="http://schemas.microsoft.com/office/drawing/2014/main" val="684533018"/>
                    </a:ext>
                  </a:extLst>
                </a:gridCol>
              </a:tblGrid>
              <a:tr h="403279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DEFINIZIONE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ESEMPIO DI ITEM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 DI RISPOSTA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37892"/>
                  </a:ext>
                </a:extLst>
              </a:tr>
              <a:tr h="3763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Stile gestionale volto alla crescita e valorizzazione dei propri collaboratori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 attivo in prima persona per favorire lo sviluppo dei miei collaboratori</a:t>
                      </a:r>
                      <a:endParaRPr lang="it-IT" sz="11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(Mai)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(Sempre)</a:t>
                      </a:r>
                      <a:endParaRPr lang="it-IT" sz="11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480986"/>
                  </a:ext>
                </a:extLst>
              </a:tr>
              <a:tr h="524263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Autoefficacia lavorativa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Convinzione di possedere tutte le capacità necessarie e di saperle orchestrare al meglio per il raggiungimento dei propri obiettivi professionali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Sono convinto di essere capace di dominare tutti gli imprevisti del mio lavoro</a:t>
                      </a:r>
                      <a:endParaRPr lang="it-IT" sz="1100" b="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(Per niente)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(Del tutto)</a:t>
                      </a:r>
                      <a:endParaRPr lang="it-IT" sz="1100" b="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413336"/>
                  </a:ext>
                </a:extLst>
              </a:tr>
              <a:tr h="672132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Autoefficacia nella gestione delle emozioni 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Convinzione di saper regolare le proprie emozioni negative sul lavoro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Sono convinto di essere capace di gestire le controversie e le conflittualità senza perdere di vista l’obiettivo</a:t>
                      </a:r>
                      <a:endParaRPr lang="it-IT" sz="11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411752"/>
                  </a:ext>
                </a:extLst>
              </a:tr>
              <a:tr h="376394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Autoefficacia relazionale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Convinzione saper gestire e rafforzare le relazioni sul lavoro</a:t>
                      </a:r>
                      <a:endParaRPr lang="it-IT" sz="11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Sono convinto di essere capace di attivare network di rilievo per il mio ospedale</a:t>
                      </a:r>
                      <a:endParaRPr lang="it-IT" sz="11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070175"/>
                  </a:ext>
                </a:extLst>
              </a:tr>
              <a:tr h="524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Capacità di fronteggiare e riorganizzare positivamente la propria vita a seguito di un evento traumatico o fallimentare</a:t>
                      </a:r>
                      <a:endParaRPr lang="it-IT" sz="11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Riesco a trasformare un fallimento in un’occasione di apprendimento</a:t>
                      </a:r>
                      <a:endParaRPr lang="it-IT" sz="11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it-IT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(Completamente in disaccordo) </a:t>
                      </a:r>
                    </a:p>
                    <a:p>
                      <a:r>
                        <a:rPr lang="it-IT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(Completamente d’accordo)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739246"/>
                  </a:ext>
                </a:extLst>
              </a:tr>
              <a:tr h="469661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Gestione dei conflitti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Capacità di gestire i conflitti emergenti nell’Organizzazione e con i Sindacati, mettendo in atto azioni di mediazione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Riesco a gestire i conflitti emergenti nella mia Organizzazione attraverso azioni di mediazione</a:t>
                      </a:r>
                      <a:endParaRPr lang="it-IT" sz="11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356312"/>
                  </a:ext>
                </a:extLst>
              </a:tr>
              <a:tr h="734598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Organizzazione del lavoro e time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Capacità di organizzare efficacemente il proprio lavoro dando priorità alle attività rilevanti, pianificando e utilizzando il tempo in modo efficace, rispettando le scadenze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Gestisco rapidamente le interruzioni sul lavoro e le richieste che interferiscono con quello che sto facendo </a:t>
                      </a:r>
                      <a:r>
                        <a:rPr lang="it-IT" sz="1100" b="1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(organizzazione del lavoro)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Riesco a rispettare le scadenze senza sentirmi in affanno con i tempi </a:t>
                      </a:r>
                      <a:r>
                        <a:rPr lang="it-IT" sz="1100" b="1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(time management)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980512"/>
                  </a:ext>
                </a:extLst>
              </a:tr>
            </a:tbl>
          </a:graphicData>
        </a:graphic>
      </p:graphicFrame>
      <p:sp>
        <p:nvSpPr>
          <p:cNvPr id="5" name="Google Shape;384;p43">
            <a:extLst>
              <a:ext uri="{FF2B5EF4-FFF2-40B4-BE49-F238E27FC236}">
                <a16:creationId xmlns:a16="http://schemas.microsoft.com/office/drawing/2014/main" id="{BECB593B-57EC-6EE9-B943-75C4DADA520A}"/>
              </a:ext>
            </a:extLst>
          </p:cNvPr>
          <p:cNvSpPr txBox="1">
            <a:spLocks/>
          </p:cNvSpPr>
          <p:nvPr/>
        </p:nvSpPr>
        <p:spPr>
          <a:xfrm>
            <a:off x="2098600" y="1155104"/>
            <a:ext cx="7994798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sz="2400" dirty="0">
                <a:sym typeface="Livvic"/>
              </a:rPr>
              <a:t>LA PERSONA</a:t>
            </a:r>
          </a:p>
        </p:txBody>
      </p:sp>
    </p:spTree>
    <p:extLst>
      <p:ext uri="{BB962C8B-B14F-4D97-AF65-F5344CB8AC3E}">
        <p14:creationId xmlns:p14="http://schemas.microsoft.com/office/powerpoint/2010/main" val="39980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DA3C6B04-31C0-83E3-599C-FF3F03BBA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5">
            <a:extLst>
              <a:ext uri="{FF2B5EF4-FFF2-40B4-BE49-F238E27FC236}">
                <a16:creationId xmlns:a16="http://schemas.microsoft.com/office/drawing/2014/main" id="{FD0E585E-2CCA-8F74-6882-37CCD463A135}"/>
              </a:ext>
            </a:extLst>
          </p:cNvPr>
          <p:cNvCxnSpPr>
            <a:cxnSpLocks/>
          </p:cNvCxnSpPr>
          <p:nvPr/>
        </p:nvCxnSpPr>
        <p:spPr>
          <a:xfrm>
            <a:off x="735364" y="2982452"/>
            <a:ext cx="10721272" cy="0"/>
          </a:xfrm>
          <a:prstGeom prst="line">
            <a:avLst/>
          </a:prstGeom>
          <a:noFill/>
          <a:ln w="19050" cap="flat" cmpd="sng" algn="ctr">
            <a:solidFill>
              <a:srgbClr val="546D96"/>
            </a:solidFill>
            <a:prstDash val="solid"/>
          </a:ln>
          <a:effectLst/>
        </p:spPr>
      </p:cxnSp>
      <p:sp>
        <p:nvSpPr>
          <p:cNvPr id="12" name="Google Shape;384;p43">
            <a:extLst>
              <a:ext uri="{FF2B5EF4-FFF2-40B4-BE49-F238E27FC236}">
                <a16:creationId xmlns:a16="http://schemas.microsoft.com/office/drawing/2014/main" id="{1DCAC637-C597-F9F0-2321-EFB30DFD9DC6}"/>
              </a:ext>
            </a:extLst>
          </p:cNvPr>
          <p:cNvSpPr txBox="1">
            <a:spLocks/>
          </p:cNvSpPr>
          <p:nvPr/>
        </p:nvSpPr>
        <p:spPr>
          <a:xfrm>
            <a:off x="3203501" y="1346858"/>
            <a:ext cx="5784997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dirty="0">
                <a:sym typeface="Livvic"/>
              </a:rPr>
              <a:t>LA PERSONA 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8E816D61-94FB-5B05-D691-1435EAE4F5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302122"/>
              </p:ext>
            </p:extLst>
          </p:nvPr>
        </p:nvGraphicFramePr>
        <p:xfrm>
          <a:off x="469167" y="2057746"/>
          <a:ext cx="11175662" cy="234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F5A16A5-1F9E-985A-DA4D-2D8D61E87694}"/>
              </a:ext>
            </a:extLst>
          </p:cNvPr>
          <p:cNvSpPr txBox="1"/>
          <p:nvPr/>
        </p:nvSpPr>
        <p:spPr>
          <a:xfrm>
            <a:off x="5252310" y="4400926"/>
            <a:ext cx="804688" cy="307777"/>
          </a:xfrm>
          <a:prstGeom prst="rect">
            <a:avLst/>
          </a:prstGeom>
          <a:solidFill>
            <a:srgbClr val="556D96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2023</a:t>
            </a:r>
            <a:r>
              <a:rPr lang="it-IT" sz="1400" b="1" i="1" kern="0" dirty="0">
                <a:solidFill>
                  <a:srgbClr val="556D96"/>
                </a:solidFill>
                <a:latin typeface="Arial"/>
                <a:cs typeface="Arial"/>
                <a:sym typeface="Arial"/>
              </a:rPr>
              <a:t> </a:t>
            </a:r>
            <a:endParaRPr lang="it-IT" sz="1400" b="1" i="1" kern="0" dirty="0">
              <a:solidFill>
                <a:srgbClr val="1F1F1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8AACF0-3BC0-A5EB-40E2-EB9F325FA1F8}"/>
              </a:ext>
            </a:extLst>
          </p:cNvPr>
          <p:cNvSpPr txBox="1"/>
          <p:nvPr/>
        </p:nvSpPr>
        <p:spPr>
          <a:xfrm>
            <a:off x="469167" y="5003790"/>
            <a:ext cx="11175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Punti di forza: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 profilo 2025 mostra una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buona stabilità complessiva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rispetto al 2023, con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punteggi mediamente elevati su tutte le dimensioni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Si confermano come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punti di forza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le dimensioni relative alla persona. 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F4A3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di attenzione: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Organizzazione del lavoro e time management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presenta valori poco superiori alla media e una variabilità che intercetta punteggi al limite della media.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067BACD-3CB0-824E-D59A-A65DEF9CA540}"/>
              </a:ext>
            </a:extLst>
          </p:cNvPr>
          <p:cNvSpPr txBox="1"/>
          <p:nvPr/>
        </p:nvSpPr>
        <p:spPr>
          <a:xfrm>
            <a:off x="6135004" y="4400925"/>
            <a:ext cx="804688" cy="307777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7815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1979B-4B9F-32AA-E4AE-B465C2ED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diritto 15">
            <a:extLst>
              <a:ext uri="{FF2B5EF4-FFF2-40B4-BE49-F238E27FC236}">
                <a16:creationId xmlns:a16="http://schemas.microsoft.com/office/drawing/2014/main" id="{16A2C3FC-292C-DA09-B780-B4912EFE0E9E}"/>
              </a:ext>
            </a:extLst>
          </p:cNvPr>
          <p:cNvCxnSpPr>
            <a:cxnSpLocks/>
          </p:cNvCxnSpPr>
          <p:nvPr/>
        </p:nvCxnSpPr>
        <p:spPr>
          <a:xfrm>
            <a:off x="8567057" y="5028966"/>
            <a:ext cx="2743200" cy="0"/>
          </a:xfrm>
          <a:prstGeom prst="line">
            <a:avLst/>
          </a:prstGeom>
          <a:noFill/>
          <a:ln w="19050" cap="flat" cmpd="sng" algn="ctr">
            <a:solidFill>
              <a:srgbClr val="546D96"/>
            </a:solidFill>
            <a:prstDash val="solid"/>
          </a:ln>
          <a:effectLst/>
        </p:spPr>
      </p:cxnSp>
      <p:sp>
        <p:nvSpPr>
          <p:cNvPr id="2" name="Freccia circolare a sinistra 1">
            <a:extLst>
              <a:ext uri="{FF2B5EF4-FFF2-40B4-BE49-F238E27FC236}">
                <a16:creationId xmlns:a16="http://schemas.microsoft.com/office/drawing/2014/main" id="{1C488967-C00C-C594-7345-273EAD9A0E72}"/>
              </a:ext>
            </a:extLst>
          </p:cNvPr>
          <p:cNvSpPr/>
          <p:nvPr/>
        </p:nvSpPr>
        <p:spPr>
          <a:xfrm rot="20242342">
            <a:off x="11236630" y="3466898"/>
            <a:ext cx="440012" cy="1214588"/>
          </a:xfrm>
          <a:prstGeom prst="curvedLeftArrow">
            <a:avLst/>
          </a:prstGeom>
          <a:solidFill>
            <a:srgbClr val="F4A31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Google Shape;384;p43">
            <a:extLst>
              <a:ext uri="{FF2B5EF4-FFF2-40B4-BE49-F238E27FC236}">
                <a16:creationId xmlns:a16="http://schemas.microsoft.com/office/drawing/2014/main" id="{099A725A-220C-3F36-8C61-FDF52A0937B9}"/>
              </a:ext>
            </a:extLst>
          </p:cNvPr>
          <p:cNvSpPr txBox="1">
            <a:spLocks/>
          </p:cNvSpPr>
          <p:nvPr/>
        </p:nvSpPr>
        <p:spPr>
          <a:xfrm>
            <a:off x="3952436" y="1264508"/>
            <a:ext cx="5784997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it-IT" dirty="0">
                <a:sym typeface="Livvic"/>
              </a:rPr>
              <a:t>LA PERSONA 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5D486B9-E75B-A3DE-E7DB-D3415CEDA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915449"/>
              </p:ext>
            </p:extLst>
          </p:nvPr>
        </p:nvGraphicFramePr>
        <p:xfrm>
          <a:off x="8303069" y="4406435"/>
          <a:ext cx="3341760" cy="153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723FCF-C7DC-BFE3-B800-68689D25C2CA}"/>
              </a:ext>
            </a:extLst>
          </p:cNvPr>
          <p:cNvSpPr txBox="1"/>
          <p:nvPr/>
        </p:nvSpPr>
        <p:spPr>
          <a:xfrm>
            <a:off x="9044368" y="5940458"/>
            <a:ext cx="1975546" cy="307777"/>
          </a:xfrm>
          <a:prstGeom prst="rect">
            <a:avLst/>
          </a:prstGeom>
          <a:solidFill>
            <a:srgbClr val="F4A319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Punto di attenzione</a:t>
            </a:r>
          </a:p>
        </p:txBody>
      </p:sp>
      <p:cxnSp>
        <p:nvCxnSpPr>
          <p:cNvPr id="15" name="Connettore diritto 15">
            <a:extLst>
              <a:ext uri="{FF2B5EF4-FFF2-40B4-BE49-F238E27FC236}">
                <a16:creationId xmlns:a16="http://schemas.microsoft.com/office/drawing/2014/main" id="{50702B7F-533D-CA55-5CE2-80B9172E2D0C}"/>
              </a:ext>
            </a:extLst>
          </p:cNvPr>
          <p:cNvCxnSpPr>
            <a:cxnSpLocks/>
          </p:cNvCxnSpPr>
          <p:nvPr/>
        </p:nvCxnSpPr>
        <p:spPr>
          <a:xfrm>
            <a:off x="735364" y="2982452"/>
            <a:ext cx="10721272" cy="0"/>
          </a:xfrm>
          <a:prstGeom prst="line">
            <a:avLst/>
          </a:prstGeom>
          <a:noFill/>
          <a:ln w="19050" cap="flat" cmpd="sng" algn="ctr">
            <a:solidFill>
              <a:srgbClr val="546D96"/>
            </a:solidFill>
            <a:prstDash val="solid"/>
          </a:ln>
          <a:effectLst/>
        </p:spPr>
      </p:cxn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E7CADEF2-48E5-F860-3E90-109A4DA8C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528577"/>
              </p:ext>
            </p:extLst>
          </p:nvPr>
        </p:nvGraphicFramePr>
        <p:xfrm>
          <a:off x="469167" y="2057746"/>
          <a:ext cx="11175662" cy="234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F66B8C4-15E4-41F8-ADF1-4A21836147A9}"/>
              </a:ext>
            </a:extLst>
          </p:cNvPr>
          <p:cNvSpPr txBox="1"/>
          <p:nvPr/>
        </p:nvSpPr>
        <p:spPr>
          <a:xfrm>
            <a:off x="5252310" y="4400926"/>
            <a:ext cx="804688" cy="307777"/>
          </a:xfrm>
          <a:prstGeom prst="rect">
            <a:avLst/>
          </a:prstGeom>
          <a:solidFill>
            <a:srgbClr val="556D96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2023</a:t>
            </a:r>
            <a:r>
              <a:rPr lang="it-IT" sz="1400" b="1" i="1" kern="0" dirty="0">
                <a:solidFill>
                  <a:srgbClr val="556D96"/>
                </a:solidFill>
                <a:latin typeface="Arial"/>
                <a:cs typeface="Arial"/>
                <a:sym typeface="Arial"/>
              </a:rPr>
              <a:t> </a:t>
            </a:r>
            <a:endParaRPr lang="it-IT" sz="1400" b="1" i="1" kern="0" dirty="0">
              <a:solidFill>
                <a:srgbClr val="1F1F1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D27C23E-1A55-5713-6E19-552B7E9287E0}"/>
              </a:ext>
            </a:extLst>
          </p:cNvPr>
          <p:cNvSpPr txBox="1"/>
          <p:nvPr/>
        </p:nvSpPr>
        <p:spPr>
          <a:xfrm>
            <a:off x="6135004" y="4400925"/>
            <a:ext cx="804688" cy="307777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2025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A12B3D8-21C2-D6FC-1B67-FFF28C1D82F6}"/>
              </a:ext>
            </a:extLst>
          </p:cNvPr>
          <p:cNvSpPr txBox="1"/>
          <p:nvPr/>
        </p:nvSpPr>
        <p:spPr>
          <a:xfrm>
            <a:off x="653670" y="5116438"/>
            <a:ext cx="7024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 particolare, rispetto alla dimensione complessiva, a differenza dell’organizzazione del lavoro,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è da monitorare solo il time management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che presenta valori poco superiori alla media e una variabilità che intercetta punteggi anche inferiori</a:t>
            </a:r>
          </a:p>
        </p:txBody>
      </p:sp>
    </p:spTree>
    <p:extLst>
      <p:ext uri="{BB962C8B-B14F-4D97-AF65-F5344CB8AC3E}">
        <p14:creationId xmlns:p14="http://schemas.microsoft.com/office/powerpoint/2010/main" val="362343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94A59E7-DB24-1019-83A8-B3CCA99C0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1262"/>
              </p:ext>
            </p:extLst>
          </p:nvPr>
        </p:nvGraphicFramePr>
        <p:xfrm>
          <a:off x="150963" y="2098226"/>
          <a:ext cx="11890071" cy="4068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080">
                  <a:extLst>
                    <a:ext uri="{9D8B030D-6E8A-4147-A177-3AD203B41FA5}">
                      <a16:colId xmlns:a16="http://schemas.microsoft.com/office/drawing/2014/main" val="2619802037"/>
                    </a:ext>
                  </a:extLst>
                </a:gridCol>
                <a:gridCol w="2470826">
                  <a:extLst>
                    <a:ext uri="{9D8B030D-6E8A-4147-A177-3AD203B41FA5}">
                      <a16:colId xmlns:a16="http://schemas.microsoft.com/office/drawing/2014/main" val="3731069073"/>
                    </a:ext>
                  </a:extLst>
                </a:gridCol>
                <a:gridCol w="7386165">
                  <a:extLst>
                    <a:ext uri="{9D8B030D-6E8A-4147-A177-3AD203B41FA5}">
                      <a16:colId xmlns:a16="http://schemas.microsoft.com/office/drawing/2014/main" val="347392081"/>
                    </a:ext>
                  </a:extLst>
                </a:gridCol>
              </a:tblGrid>
              <a:tr h="188675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DEFINIZIONE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ESEMPIO DI ITEM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37892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Direzione Strategica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Collaborazione e sostegno reciproco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 i direttori della direzione strategica c'è una fattiva collaborazione e ci si sostiene reciprocamente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480986"/>
                  </a:ext>
                </a:extLst>
              </a:tr>
              <a:tr h="456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Colleghi di altre strutture (Direzioni Strategiche)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 i colleghi delle altre Direzioni c’è una fattiva collaborazione anche nei periodi di difficoltà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413336"/>
                  </a:ext>
                </a:extLst>
              </a:tr>
              <a:tr h="225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Pazienti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Comprensione e tolleranza che hanno nei confronti del personale sanitario e/o delle criticità della struttura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pazienti sono comprensivi e tolleranti quando si trovano di fronte a qualche criticità della struttura sanitaria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411752"/>
                  </a:ext>
                </a:extLst>
              </a:tr>
              <a:tr h="178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Supporto e collaborazione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Gli enti regionali collaborano attivamente alla pianificazione e all'implementazione di programmi o politiche sanitarie con la Direzione Sanitaria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070175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 di controllo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Gli organi di controllo mi supportano nella gestione delle attività di controllo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992279"/>
                  </a:ext>
                </a:extLst>
              </a:tr>
              <a:tr h="178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 di stampa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Comunicazione chiara e continua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Gli organi di stampa riportano fedelmente nelle loro rappresentazioni le attività svolte nella struttura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739246"/>
                  </a:ext>
                </a:extLst>
              </a:tr>
              <a:tr h="178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 locali (Comuni)</a:t>
                      </a:r>
                      <a:r>
                        <a:rPr lang="it-IT" sz="1100" b="1" spc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Collaborazione attiva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Gli enti locali collaborano attivamente alla pianificazione e all'implementazione di programmi o politiche sanitarie con la Direzione Sanitaria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356312"/>
                  </a:ext>
                </a:extLst>
              </a:tr>
              <a:tr h="356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Associazioni dei pazienti e del terzo settore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Esiste una collaborazione fattiva con le associazioni dei pazienti / altre associazioni e cooperative per la realizzazione di iniziative a loro favore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980512"/>
                  </a:ext>
                </a:extLst>
              </a:tr>
              <a:tr h="24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Esiste una collaborazione fattiva con i MMG per la pianificazione e per l'implementazione di iniziative comuni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888074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Rappresentanze sindacali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kern="1200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Gli organi sindacali collaborano per affrontare e risolvere questioni e problematiche comuni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7620708"/>
                  </a:ext>
                </a:extLst>
              </a:tr>
            </a:tbl>
          </a:graphicData>
        </a:graphic>
      </p:graphicFrame>
      <p:sp>
        <p:nvSpPr>
          <p:cNvPr id="5" name="Google Shape;384;p43">
            <a:extLst>
              <a:ext uri="{FF2B5EF4-FFF2-40B4-BE49-F238E27FC236}">
                <a16:creationId xmlns:a16="http://schemas.microsoft.com/office/drawing/2014/main" id="{B55BF584-3600-E490-E1A1-F3791CBF1E50}"/>
              </a:ext>
            </a:extLst>
          </p:cNvPr>
          <p:cNvSpPr txBox="1">
            <a:spLocks/>
          </p:cNvSpPr>
          <p:nvPr/>
        </p:nvSpPr>
        <p:spPr>
          <a:xfrm>
            <a:off x="2098599" y="1270362"/>
            <a:ext cx="7994798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sz="2400" dirty="0">
                <a:sym typeface="Livvic"/>
              </a:rPr>
              <a:t>IL CONTESTO SOCIALE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985D16-7B2D-2D89-4360-F1437D68A677}"/>
              </a:ext>
            </a:extLst>
          </p:cNvPr>
          <p:cNvSpPr txBox="1"/>
          <p:nvPr/>
        </p:nvSpPr>
        <p:spPr>
          <a:xfrm>
            <a:off x="2484032" y="6604084"/>
            <a:ext cx="2595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solo per le Aziende Sanitarie Territoriali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F31E6E-6E71-2C1B-C21E-FDFA493F7173}"/>
              </a:ext>
            </a:extLst>
          </p:cNvPr>
          <p:cNvSpPr txBox="1"/>
          <p:nvPr/>
        </p:nvSpPr>
        <p:spPr>
          <a:xfrm>
            <a:off x="2484032" y="6370131"/>
            <a:ext cx="6276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Nota: La scala di risposta va da 1 (Completamente in disaccordo) a 6 (Completamente d’accordo)</a:t>
            </a:r>
          </a:p>
        </p:txBody>
      </p:sp>
    </p:spTree>
    <p:extLst>
      <p:ext uri="{BB962C8B-B14F-4D97-AF65-F5344CB8AC3E}">
        <p14:creationId xmlns:p14="http://schemas.microsoft.com/office/powerpoint/2010/main" val="297017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66BDBF15-EC76-1A89-DC83-E1D7D83B0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4">
            <a:extLst>
              <a:ext uri="{FF2B5EF4-FFF2-40B4-BE49-F238E27FC236}">
                <a16:creationId xmlns:a16="http://schemas.microsoft.com/office/drawing/2014/main" id="{F1F1DA20-59A4-690A-C18A-6A8DA8510EE2}"/>
              </a:ext>
            </a:extLst>
          </p:cNvPr>
          <p:cNvCxnSpPr>
            <a:cxnSpLocks/>
          </p:cNvCxnSpPr>
          <p:nvPr/>
        </p:nvCxnSpPr>
        <p:spPr>
          <a:xfrm>
            <a:off x="390628" y="2916002"/>
            <a:ext cx="11454812" cy="0"/>
          </a:xfrm>
          <a:prstGeom prst="line">
            <a:avLst/>
          </a:prstGeom>
          <a:noFill/>
          <a:ln w="19050" cap="flat" cmpd="sng" algn="ctr">
            <a:solidFill>
              <a:srgbClr val="556D96"/>
            </a:solidFill>
            <a:prstDash val="solid"/>
          </a:ln>
          <a:effectLst/>
        </p:spPr>
      </p:cxnSp>
      <p:sp>
        <p:nvSpPr>
          <p:cNvPr id="3" name="Google Shape;384;p43">
            <a:extLst>
              <a:ext uri="{FF2B5EF4-FFF2-40B4-BE49-F238E27FC236}">
                <a16:creationId xmlns:a16="http://schemas.microsoft.com/office/drawing/2014/main" id="{2C656C0A-E2B9-CC62-A0A2-8F5E4E5AC771}"/>
              </a:ext>
            </a:extLst>
          </p:cNvPr>
          <p:cNvSpPr txBox="1">
            <a:spLocks/>
          </p:cNvSpPr>
          <p:nvPr/>
        </p:nvSpPr>
        <p:spPr>
          <a:xfrm>
            <a:off x="3203501" y="1207274"/>
            <a:ext cx="5784997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dirty="0">
                <a:sym typeface="Livvic"/>
              </a:rPr>
              <a:t>IL CONTESTO SOCIALE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A02E9D2-4710-CFA6-6EE4-85F8747460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608243"/>
              </p:ext>
            </p:extLst>
          </p:nvPr>
        </p:nvGraphicFramePr>
        <p:xfrm>
          <a:off x="154236" y="1956413"/>
          <a:ext cx="118321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ttore diritto a freccia 7">
            <a:extLst>
              <a:ext uri="{FF2B5EF4-FFF2-40B4-BE49-F238E27FC236}">
                <a16:creationId xmlns:a16="http://schemas.microsoft.com/office/drawing/2014/main" id="{27FD95FB-79F6-2F30-0AFC-2B7E62E02B98}"/>
              </a:ext>
            </a:extLst>
          </p:cNvPr>
          <p:cNvCxnSpPr>
            <a:cxnSpLocks/>
          </p:cNvCxnSpPr>
          <p:nvPr/>
        </p:nvCxnSpPr>
        <p:spPr>
          <a:xfrm flipV="1">
            <a:off x="2090429" y="1918162"/>
            <a:ext cx="0" cy="428051"/>
          </a:xfrm>
          <a:prstGeom prst="straightConnector1">
            <a:avLst/>
          </a:prstGeom>
          <a:noFill/>
          <a:ln w="76200" cap="flat" cmpd="sng" algn="ctr">
            <a:solidFill>
              <a:srgbClr val="73AF82"/>
            </a:solidFill>
            <a:prstDash val="solid"/>
            <a:tailEnd type="triangle"/>
          </a:ln>
          <a:effectLst/>
        </p:spPr>
      </p:cxnSp>
      <p:cxnSp>
        <p:nvCxnSpPr>
          <p:cNvPr id="9" name="Connettore diritto a freccia 8">
            <a:extLst>
              <a:ext uri="{FF2B5EF4-FFF2-40B4-BE49-F238E27FC236}">
                <a16:creationId xmlns:a16="http://schemas.microsoft.com/office/drawing/2014/main" id="{E36197F0-784D-FC9D-68DF-2C194B2DCB9C}"/>
              </a:ext>
            </a:extLst>
          </p:cNvPr>
          <p:cNvCxnSpPr>
            <a:cxnSpLocks/>
          </p:cNvCxnSpPr>
          <p:nvPr/>
        </p:nvCxnSpPr>
        <p:spPr>
          <a:xfrm>
            <a:off x="6732139" y="1983800"/>
            <a:ext cx="0" cy="428051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0" name="Connettore diritto a freccia 9">
            <a:extLst>
              <a:ext uri="{FF2B5EF4-FFF2-40B4-BE49-F238E27FC236}">
                <a16:creationId xmlns:a16="http://schemas.microsoft.com/office/drawing/2014/main" id="{77C948AE-D1F8-5574-9FF7-B9D64350A27C}"/>
              </a:ext>
            </a:extLst>
          </p:cNvPr>
          <p:cNvCxnSpPr>
            <a:cxnSpLocks/>
          </p:cNvCxnSpPr>
          <p:nvPr/>
        </p:nvCxnSpPr>
        <p:spPr>
          <a:xfrm flipV="1">
            <a:off x="924234" y="1912614"/>
            <a:ext cx="0" cy="428051"/>
          </a:xfrm>
          <a:prstGeom prst="straightConnector1">
            <a:avLst/>
          </a:prstGeom>
          <a:noFill/>
          <a:ln w="76200" cap="flat" cmpd="sng" algn="ctr">
            <a:solidFill>
              <a:srgbClr val="73AF82"/>
            </a:solidFill>
            <a:prstDash val="solid"/>
            <a:tailEnd type="triangle"/>
          </a:ln>
          <a:effectLst/>
        </p:spPr>
      </p:cxnSp>
      <p:cxnSp>
        <p:nvCxnSpPr>
          <p:cNvPr id="17" name="Connettore diritto a freccia 16">
            <a:extLst>
              <a:ext uri="{FF2B5EF4-FFF2-40B4-BE49-F238E27FC236}">
                <a16:creationId xmlns:a16="http://schemas.microsoft.com/office/drawing/2014/main" id="{C9CC9CD6-541C-78F6-666E-7E240AB0DE3E}"/>
              </a:ext>
            </a:extLst>
          </p:cNvPr>
          <p:cNvCxnSpPr>
            <a:cxnSpLocks/>
          </p:cNvCxnSpPr>
          <p:nvPr/>
        </p:nvCxnSpPr>
        <p:spPr>
          <a:xfrm flipV="1">
            <a:off x="5542403" y="1983800"/>
            <a:ext cx="0" cy="428051"/>
          </a:xfrm>
          <a:prstGeom prst="straightConnector1">
            <a:avLst/>
          </a:prstGeom>
          <a:noFill/>
          <a:ln w="76200" cap="flat" cmpd="sng" algn="ctr">
            <a:solidFill>
              <a:srgbClr val="F4A319"/>
            </a:solidFill>
            <a:prstDash val="solid"/>
            <a:tailEnd type="triangle"/>
          </a:ln>
          <a:effectLst/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7D15CB-E4C4-3FBA-2CE0-8C6AEA03E135}"/>
              </a:ext>
            </a:extLst>
          </p:cNvPr>
          <p:cNvSpPr txBox="1"/>
          <p:nvPr/>
        </p:nvSpPr>
        <p:spPr>
          <a:xfrm>
            <a:off x="5252310" y="4582000"/>
            <a:ext cx="804688" cy="307777"/>
          </a:xfrm>
          <a:prstGeom prst="rect">
            <a:avLst/>
          </a:prstGeom>
          <a:solidFill>
            <a:srgbClr val="556D96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2023</a:t>
            </a:r>
            <a:r>
              <a:rPr lang="it-IT" sz="1400" b="1" i="1" kern="0" dirty="0">
                <a:solidFill>
                  <a:srgbClr val="556D96"/>
                </a:solidFill>
                <a:latin typeface="Arial"/>
                <a:cs typeface="Arial"/>
                <a:sym typeface="Arial"/>
              </a:rPr>
              <a:t> </a:t>
            </a:r>
            <a:endParaRPr lang="it-IT" sz="1400" b="1" i="1" kern="0" dirty="0">
              <a:solidFill>
                <a:srgbClr val="1F1F1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B0A024-21BC-9057-3CFB-D688D9C2004A}"/>
              </a:ext>
            </a:extLst>
          </p:cNvPr>
          <p:cNvSpPr txBox="1"/>
          <p:nvPr/>
        </p:nvSpPr>
        <p:spPr>
          <a:xfrm>
            <a:off x="6135004" y="4581999"/>
            <a:ext cx="804688" cy="307777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2E1D72C-B1E8-1EC2-C1AB-F668932BACA8}"/>
              </a:ext>
            </a:extLst>
          </p:cNvPr>
          <p:cNvSpPr txBox="1"/>
          <p:nvPr/>
        </p:nvSpPr>
        <p:spPr>
          <a:xfrm>
            <a:off x="398257" y="4898920"/>
            <a:ext cx="11395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Punti di forza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Il profilo 2025 evidenzia un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miglioramento nella percezione della Direzione Strategica e dei colleghi di altre strutture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sz="1400" b="1" dirty="0">
                <a:solidFill>
                  <a:srgbClr val="F4A3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di attenzione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rapporti istituzionali e territoriali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coerentemente con il 2023, presentando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valori poco superiori alla media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con una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variabilità che intercetta punteggi anche inferiori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Fanno eccezione i rapporti con gli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organi di controllo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che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migliorano significativamente rispetto al 2023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pur restando un’area da monitorare.</a:t>
            </a:r>
          </a:p>
          <a:p>
            <a:pPr algn="just"/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da migliorare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presentando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punteggi inferiori alla media,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coerentemente con il 2023 resta critica 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percezione dei pazienti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mentre diminuisce significativamente la percezione dei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rapporti con gli organi di stampa.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7459940-F346-5018-6522-E8E936221B6F}"/>
              </a:ext>
            </a:extLst>
          </p:cNvPr>
          <p:cNvSpPr txBox="1"/>
          <p:nvPr/>
        </p:nvSpPr>
        <p:spPr>
          <a:xfrm>
            <a:off x="2147066" y="6365609"/>
            <a:ext cx="6790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Nota: le 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frecce segnalano il trend di miglioramento o peggioramento del punteggio medio rilevato nel 2025 rispetto al 2023.</a:t>
            </a:r>
            <a:endParaRPr lang="it-IT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3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1CA0AF8-BFBC-E29C-BAC2-B9DC3FF3F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9352322-87F2-5678-877B-7D40F77CD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17954"/>
              </p:ext>
            </p:extLst>
          </p:nvPr>
        </p:nvGraphicFramePr>
        <p:xfrm>
          <a:off x="417266" y="2167550"/>
          <a:ext cx="11079432" cy="3834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398">
                  <a:extLst>
                    <a:ext uri="{9D8B030D-6E8A-4147-A177-3AD203B41FA5}">
                      <a16:colId xmlns:a16="http://schemas.microsoft.com/office/drawing/2014/main" val="2619802037"/>
                    </a:ext>
                  </a:extLst>
                </a:gridCol>
                <a:gridCol w="3258766">
                  <a:extLst>
                    <a:ext uri="{9D8B030D-6E8A-4147-A177-3AD203B41FA5}">
                      <a16:colId xmlns:a16="http://schemas.microsoft.com/office/drawing/2014/main" val="3731069073"/>
                    </a:ext>
                  </a:extLst>
                </a:gridCol>
                <a:gridCol w="5261268">
                  <a:extLst>
                    <a:ext uri="{9D8B030D-6E8A-4147-A177-3AD203B41FA5}">
                      <a16:colId xmlns:a16="http://schemas.microsoft.com/office/drawing/2014/main" val="347392081"/>
                    </a:ext>
                  </a:extLst>
                </a:gridCol>
              </a:tblGrid>
              <a:tr h="352141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DEFINIZIONE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ESEMPIO DI ITEM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37892"/>
                  </a:ext>
                </a:extLst>
              </a:tr>
              <a:tr h="665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decisionale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Grado di influenza e di impatto nella presa di decisioni</a:t>
                      </a:r>
                      <a:endParaRPr lang="it-IT" sz="14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 influenza sulle decisioni prese nella mia regione</a:t>
                      </a:r>
                      <a:endParaRPr lang="it-IT" sz="14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480986"/>
                  </a:ext>
                </a:extLst>
              </a:tr>
              <a:tr h="939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Significato del lavoro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Grado di importanza/rilevanza che il proprio lavoro ha per sé stessi e nella propria vita</a:t>
                      </a:r>
                      <a:endParaRPr lang="it-IT" sz="14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Ritengo che il mio lavoro sia utile alla società</a:t>
                      </a:r>
                      <a:endParaRPr lang="it-IT" sz="1400" b="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413336"/>
                  </a:ext>
                </a:extLst>
              </a:tr>
              <a:tr h="939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Conflitto lavoro-famiglia*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dell’onerosità della propria attività lavorativa rispetto alla vita familiare</a:t>
                      </a:r>
                      <a:endParaRPr lang="it-IT" sz="14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Sottraggo molto tempo alla mia vita personale per dedicarmi al lavoro</a:t>
                      </a:r>
                      <a:endParaRPr lang="it-IT" sz="14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411752"/>
                  </a:ext>
                </a:extLst>
              </a:tr>
              <a:tr h="939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Carico di lavoro*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Carico lavorativo e della quantità di tempo e di energie che il proprio lavoro richiede</a:t>
                      </a:r>
                      <a:endParaRPr lang="it-IT" sz="14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Dopo il lavoro sono troppo stanco per coltivare i miei interessi personali</a:t>
                      </a:r>
                      <a:endParaRPr lang="it-IT" sz="14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070175"/>
                  </a:ext>
                </a:extLst>
              </a:tr>
            </a:tbl>
          </a:graphicData>
        </a:graphic>
      </p:graphicFrame>
      <p:sp>
        <p:nvSpPr>
          <p:cNvPr id="5" name="Google Shape;384;p43">
            <a:extLst>
              <a:ext uri="{FF2B5EF4-FFF2-40B4-BE49-F238E27FC236}">
                <a16:creationId xmlns:a16="http://schemas.microsoft.com/office/drawing/2014/main" id="{3BCFA46E-38B3-4CF2-C718-D35F700C76B5}"/>
              </a:ext>
            </a:extLst>
          </p:cNvPr>
          <p:cNvSpPr txBox="1">
            <a:spLocks/>
          </p:cNvSpPr>
          <p:nvPr/>
        </p:nvSpPr>
        <p:spPr>
          <a:xfrm>
            <a:off x="2098601" y="1398295"/>
            <a:ext cx="7994798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sz="2400" dirty="0">
                <a:sym typeface="Livvic"/>
              </a:rPr>
              <a:t>IL CONTESTO ATTIVITÀ-RUOLO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3F0581-EF08-F725-022C-187BF6201495}"/>
              </a:ext>
            </a:extLst>
          </p:cNvPr>
          <p:cNvSpPr txBox="1"/>
          <p:nvPr/>
        </p:nvSpPr>
        <p:spPr>
          <a:xfrm>
            <a:off x="2427818" y="6581001"/>
            <a:ext cx="7058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</a:t>
            </a:r>
            <a:r>
              <a:rPr lang="it-IT" sz="11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it-IT" sz="1100" i="1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imensioni</a:t>
            </a:r>
            <a:r>
              <a:rPr lang="it-IT" sz="1200" i="1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 valenza negativa, da leggere in direzione opposta alle altre. </a:t>
            </a:r>
            <a:endParaRPr lang="it-IT" sz="1200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B724F2-C2D3-F9E9-DC52-4CEB71924A51}"/>
              </a:ext>
            </a:extLst>
          </p:cNvPr>
          <p:cNvSpPr txBox="1"/>
          <p:nvPr/>
        </p:nvSpPr>
        <p:spPr>
          <a:xfrm>
            <a:off x="2484032" y="6370131"/>
            <a:ext cx="6276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Nota: La scala di risposta va da 1 (Completamente in disaccordo) a 6 (Completamente d’accordo)</a:t>
            </a:r>
          </a:p>
        </p:txBody>
      </p:sp>
    </p:spTree>
    <p:extLst>
      <p:ext uri="{BB962C8B-B14F-4D97-AF65-F5344CB8AC3E}">
        <p14:creationId xmlns:p14="http://schemas.microsoft.com/office/powerpoint/2010/main" val="403440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4BC466D5-A09B-52E6-0987-6052BD8E4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C197F7A-A9AE-7C01-E684-EA898CC1FB21}"/>
              </a:ext>
            </a:extLst>
          </p:cNvPr>
          <p:cNvSpPr/>
          <p:nvPr/>
        </p:nvSpPr>
        <p:spPr>
          <a:xfrm>
            <a:off x="6000137" y="1954325"/>
            <a:ext cx="5614920" cy="2278356"/>
          </a:xfrm>
          <a:prstGeom prst="rect">
            <a:avLst/>
          </a:prstGeom>
          <a:solidFill>
            <a:srgbClr val="434343">
              <a:lumMod val="20000"/>
              <a:lumOff val="80000"/>
              <a:alpha val="4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FDC4B1E-9293-A73E-3A30-00E80E7B56E4}"/>
              </a:ext>
            </a:extLst>
          </p:cNvPr>
          <p:cNvCxnSpPr>
            <a:cxnSpLocks/>
          </p:cNvCxnSpPr>
          <p:nvPr/>
        </p:nvCxnSpPr>
        <p:spPr>
          <a:xfrm>
            <a:off x="608605" y="3020073"/>
            <a:ext cx="11052798" cy="0"/>
          </a:xfrm>
          <a:prstGeom prst="line">
            <a:avLst/>
          </a:prstGeom>
          <a:noFill/>
          <a:ln w="19050" cap="flat" cmpd="sng" algn="ctr">
            <a:solidFill>
              <a:srgbClr val="556D96"/>
            </a:solidFill>
            <a:prstDash val="solid"/>
          </a:ln>
          <a:effectLst/>
        </p:spPr>
      </p:cxnSp>
      <p:sp>
        <p:nvSpPr>
          <p:cNvPr id="4" name="Google Shape;384;p43">
            <a:extLst>
              <a:ext uri="{FF2B5EF4-FFF2-40B4-BE49-F238E27FC236}">
                <a16:creationId xmlns:a16="http://schemas.microsoft.com/office/drawing/2014/main" id="{756C2181-1267-C432-D361-79A0CF084B27}"/>
              </a:ext>
            </a:extLst>
          </p:cNvPr>
          <p:cNvSpPr txBox="1">
            <a:spLocks/>
          </p:cNvSpPr>
          <p:nvPr/>
        </p:nvSpPr>
        <p:spPr>
          <a:xfrm>
            <a:off x="2098600" y="1186499"/>
            <a:ext cx="7994798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dirty="0">
                <a:sym typeface="Livvic"/>
              </a:rPr>
              <a:t>IL CONTESTO ATTIVITÀ-RUOLO</a:t>
            </a:r>
          </a:p>
        </p:txBody>
      </p:sp>
      <p:cxnSp>
        <p:nvCxnSpPr>
          <p:cNvPr id="5" name="Connettore dritto 4">
            <a:extLst>
              <a:ext uri="{FF2B5EF4-FFF2-40B4-BE49-F238E27FC236}">
                <a16:creationId xmlns:a16="http://schemas.microsoft.com/office/drawing/2014/main" id="{4675257D-9E3C-B356-4AE1-F2C1C07FBFA6}"/>
              </a:ext>
            </a:extLst>
          </p:cNvPr>
          <p:cNvCxnSpPr>
            <a:cxnSpLocks/>
            <a:stCxn id="7" idx="2"/>
            <a:endCxn id="7" idx="0"/>
          </p:cNvCxnSpPr>
          <p:nvPr/>
        </p:nvCxnSpPr>
        <p:spPr>
          <a:xfrm flipV="1">
            <a:off x="6000140" y="1954326"/>
            <a:ext cx="0" cy="2278353"/>
          </a:xfrm>
          <a:prstGeom prst="line">
            <a:avLst/>
          </a:prstGeom>
          <a:noFill/>
          <a:ln w="9525" cap="flat" cmpd="sng" algn="ctr">
            <a:solidFill>
              <a:srgbClr val="595959">
                <a:lumMod val="60000"/>
                <a:lumOff val="40000"/>
              </a:srgbClr>
            </a:solidFill>
            <a:prstDash val="dash"/>
          </a:ln>
          <a:effectLst/>
        </p:spPr>
      </p:cxn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EA70168F-7495-53E6-30A0-52720911A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611694"/>
              </p:ext>
            </p:extLst>
          </p:nvPr>
        </p:nvGraphicFramePr>
        <p:xfrm>
          <a:off x="338880" y="1954326"/>
          <a:ext cx="11322520" cy="227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Connettore diritto a freccia 9">
            <a:extLst>
              <a:ext uri="{FF2B5EF4-FFF2-40B4-BE49-F238E27FC236}">
                <a16:creationId xmlns:a16="http://schemas.microsoft.com/office/drawing/2014/main" id="{06560D62-E7E4-9E5E-9FA2-48CAC6962B7B}"/>
              </a:ext>
            </a:extLst>
          </p:cNvPr>
          <p:cNvCxnSpPr>
            <a:cxnSpLocks/>
          </p:cNvCxnSpPr>
          <p:nvPr/>
        </p:nvCxnSpPr>
        <p:spPr>
          <a:xfrm>
            <a:off x="7477341" y="1954325"/>
            <a:ext cx="0" cy="428051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1" name="Connettore diritto a freccia 10">
            <a:extLst>
              <a:ext uri="{FF2B5EF4-FFF2-40B4-BE49-F238E27FC236}">
                <a16:creationId xmlns:a16="http://schemas.microsoft.com/office/drawing/2014/main" id="{DE123EBB-B73B-003C-348A-E24E653D8CFD}"/>
              </a:ext>
            </a:extLst>
          </p:cNvPr>
          <p:cNvCxnSpPr>
            <a:cxnSpLocks/>
          </p:cNvCxnSpPr>
          <p:nvPr/>
        </p:nvCxnSpPr>
        <p:spPr>
          <a:xfrm>
            <a:off x="10224936" y="1954325"/>
            <a:ext cx="0" cy="428051"/>
          </a:xfrm>
          <a:prstGeom prst="straightConnector1">
            <a:avLst/>
          </a:prstGeom>
          <a:noFill/>
          <a:ln w="76200" cap="flat" cmpd="sng" algn="ctr">
            <a:solidFill>
              <a:srgbClr val="F4A319"/>
            </a:solidFill>
            <a:prstDash val="solid"/>
            <a:tailEnd type="triangle"/>
          </a:ln>
          <a:effectLst/>
        </p:spPr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B3420BA-71E3-0B69-6904-8810E0093FB9}"/>
              </a:ext>
            </a:extLst>
          </p:cNvPr>
          <p:cNvSpPr txBox="1"/>
          <p:nvPr/>
        </p:nvSpPr>
        <p:spPr>
          <a:xfrm>
            <a:off x="5252310" y="4357383"/>
            <a:ext cx="804688" cy="307777"/>
          </a:xfrm>
          <a:prstGeom prst="rect">
            <a:avLst/>
          </a:prstGeom>
          <a:solidFill>
            <a:srgbClr val="556D96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2023</a:t>
            </a:r>
            <a:r>
              <a:rPr lang="it-IT" sz="1400" b="1" i="1" kern="0" dirty="0">
                <a:solidFill>
                  <a:srgbClr val="556D96"/>
                </a:solidFill>
                <a:latin typeface="Arial"/>
                <a:cs typeface="Arial"/>
                <a:sym typeface="Arial"/>
              </a:rPr>
              <a:t> </a:t>
            </a:r>
            <a:endParaRPr lang="it-IT" sz="1400" b="1" i="1" kern="0" dirty="0">
              <a:solidFill>
                <a:srgbClr val="1F1F1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06B6472-F0DF-A41E-CEB2-9B8BB33ED2B8}"/>
              </a:ext>
            </a:extLst>
          </p:cNvPr>
          <p:cNvSpPr txBox="1"/>
          <p:nvPr/>
        </p:nvSpPr>
        <p:spPr>
          <a:xfrm>
            <a:off x="6135004" y="4357382"/>
            <a:ext cx="804688" cy="307777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2025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7F4C770-D802-8705-8DD1-55088A69C113}"/>
              </a:ext>
            </a:extLst>
          </p:cNvPr>
          <p:cNvSpPr txBox="1"/>
          <p:nvPr/>
        </p:nvSpPr>
        <p:spPr>
          <a:xfrm>
            <a:off x="434738" y="4806428"/>
            <a:ext cx="11322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Punti di forza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Il significato attribuito al proprio lavoro resta positivo nel tempo con valori medio alti.</a:t>
            </a:r>
          </a:p>
          <a:p>
            <a:pPr algn="just"/>
            <a:r>
              <a:rPr lang="it-IT" sz="1400" b="1" dirty="0">
                <a:solidFill>
                  <a:srgbClr val="F4A3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di attenzione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il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peso decisionale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ovvero il grado di influenza e impatto nella presa di decisioni, coerentemente con il 2023, presenta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valori poco superiori alla media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una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variabilità che intercetta punteggi anche inferiori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Positivamente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, il carico di lavoro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percepito nel 2025 risulta significativamente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inferiore al 2023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scendendo anche sotto alla media,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pur rimanendo da monitorare</a:t>
            </a:r>
          </a:p>
          <a:p>
            <a:pPr algn="just"/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da migliorare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positivamente, il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conflitto lavoro-famiglia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percepito nel 2025 risulta significativamente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inferiore rispetto al 2023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seppure i valori restano superiori alla media teorica.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24AB1FD-C8D5-B9D5-07F4-A1DC081D8D31}"/>
              </a:ext>
            </a:extLst>
          </p:cNvPr>
          <p:cNvSpPr txBox="1"/>
          <p:nvPr/>
        </p:nvSpPr>
        <p:spPr>
          <a:xfrm>
            <a:off x="3718685" y="6446569"/>
            <a:ext cx="7058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100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1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*D</a:t>
            </a:r>
            <a:r>
              <a:rPr lang="it-IT" sz="1100" i="1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imensioni a valenza negativa, da leggere in direzione opposta alle altre. </a:t>
            </a:r>
            <a:endParaRPr lang="it-IT" sz="1100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30A03A-4F1B-A8F3-5212-D96875E1CBAB}"/>
              </a:ext>
            </a:extLst>
          </p:cNvPr>
          <p:cNvSpPr txBox="1"/>
          <p:nvPr/>
        </p:nvSpPr>
        <p:spPr>
          <a:xfrm>
            <a:off x="1905611" y="6332693"/>
            <a:ext cx="7170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Nota: le 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frecce segnalano il trend di miglioramento o peggioramento del punteggio medio rilevato nel 2025 rispetto al 2023.</a:t>
            </a:r>
            <a:endParaRPr lang="it-IT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9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4;p43">
            <a:extLst>
              <a:ext uri="{FF2B5EF4-FFF2-40B4-BE49-F238E27FC236}">
                <a16:creationId xmlns:a16="http://schemas.microsoft.com/office/drawing/2014/main" id="{BCFAE2C1-5C1A-CDA7-2790-4CCEA99B8C9F}"/>
              </a:ext>
            </a:extLst>
          </p:cNvPr>
          <p:cNvSpPr txBox="1">
            <a:spLocks/>
          </p:cNvSpPr>
          <p:nvPr/>
        </p:nvSpPr>
        <p:spPr>
          <a:xfrm>
            <a:off x="641929" y="1739877"/>
            <a:ext cx="7994798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it-IT" dirty="0">
                <a:sym typeface="Livvic"/>
              </a:rPr>
              <a:t>IL RAPPORTO CON LE TECNOLOGIE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966CB62-2F43-1EE9-ECAC-4DA2F4DE53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1929" y="2824269"/>
            <a:ext cx="10581883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800" dirty="0">
                <a:solidFill>
                  <a:srgbClr val="1F1F1F"/>
                </a:solidFill>
                <a:cs typeface="Arial" panose="020B0604020202020204" pitchFamily="34" charset="0"/>
              </a:rPr>
              <a:t>In riferimento a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cs typeface="Arial" panose="020B0604020202020204" pitchFamily="34" charset="0"/>
              </a:rPr>
              <a:t>due ambiti tecnologici principali: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cs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cs typeface="Arial" panose="020B0604020202020204" pitchFamily="34" charset="0"/>
              </a:rPr>
              <a:t>Tecnologie di supporto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cs typeface="Arial" panose="020B0604020202020204" pitchFamily="34" charset="0"/>
              </a:rPr>
              <a:t>, ad esempio dispositivi per la firma digitale (token), dashboard e piattaforme per il monitoraggio dei processi decisionali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cs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cs typeface="Arial" panose="020B0604020202020204" pitchFamily="34" charset="0"/>
              </a:rPr>
              <a:t>Tecnologie di sistema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cs typeface="Arial" panose="020B0604020202020204" pitchFamily="34" charset="0"/>
              </a:rPr>
              <a:t>, ad esempio sistemi di gestione documentale, clinico-diagnostica, logistica e logistica del farmaco, ERP (anche solo amministrativo-contabile), soluzioni per la gestione di atti, protocollazione, ciclo attivo, presenze del personale e percorso del paziente (tassi di ricovero e ambulatorio)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8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5EC8A4-3CCC-B512-4A77-F452FF4B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4;p43">
            <a:extLst>
              <a:ext uri="{FF2B5EF4-FFF2-40B4-BE49-F238E27FC236}">
                <a16:creationId xmlns:a16="http://schemas.microsoft.com/office/drawing/2014/main" id="{FE32C7A5-9243-D86A-379E-A6B89C9CD1FC}"/>
              </a:ext>
            </a:extLst>
          </p:cNvPr>
          <p:cNvSpPr txBox="1">
            <a:spLocks/>
          </p:cNvSpPr>
          <p:nvPr/>
        </p:nvSpPr>
        <p:spPr>
          <a:xfrm>
            <a:off x="2098601" y="1073461"/>
            <a:ext cx="7994798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sz="2400" dirty="0">
                <a:sym typeface="Livvic"/>
              </a:rPr>
              <a:t>IL RAPPORTO CON LE TECNOLOGIE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A87EE5E-07E1-E69C-8F92-32B2D3A9D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81007"/>
              </p:ext>
            </p:extLst>
          </p:nvPr>
        </p:nvGraphicFramePr>
        <p:xfrm>
          <a:off x="174504" y="1658705"/>
          <a:ext cx="11866260" cy="4604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8793">
                  <a:extLst>
                    <a:ext uri="{9D8B030D-6E8A-4147-A177-3AD203B41FA5}">
                      <a16:colId xmlns:a16="http://schemas.microsoft.com/office/drawing/2014/main" val="2619802037"/>
                    </a:ext>
                  </a:extLst>
                </a:gridCol>
                <a:gridCol w="3261818">
                  <a:extLst>
                    <a:ext uri="{9D8B030D-6E8A-4147-A177-3AD203B41FA5}">
                      <a16:colId xmlns:a16="http://schemas.microsoft.com/office/drawing/2014/main" val="3731069073"/>
                    </a:ext>
                  </a:extLst>
                </a:gridCol>
                <a:gridCol w="6805649">
                  <a:extLst>
                    <a:ext uri="{9D8B030D-6E8A-4147-A177-3AD203B41FA5}">
                      <a16:colId xmlns:a16="http://schemas.microsoft.com/office/drawing/2014/main" val="347392081"/>
                    </a:ext>
                  </a:extLst>
                </a:gridCol>
              </a:tblGrid>
              <a:tr h="266388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DEFINIZIONE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ESEMPIO DI ITEM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37892"/>
                  </a:ext>
                </a:extLst>
              </a:tr>
              <a:tr h="577174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Gestione delle tecnologie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Percezione del leader rispetto alla presenza e disponibilità di competenze tecnologiche nel proprio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assicuro che nel mio team ci sia almeno una persona esperta di tecnologia e nuovi sistemi informativi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480986"/>
                  </a:ext>
                </a:extLst>
              </a:tr>
              <a:tr h="505045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Supporto tecnologico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Percezione del supporto offerto dall’Azienda per la gestione delle problematiche tecnologiche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nostra Azienda offre supporto per la risoluzione di primo livello di qualsiasi problematica tecnologica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916722"/>
                  </a:ext>
                </a:extLst>
              </a:tr>
              <a:tr h="577174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Utilità delle attuali tecnologie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grado in cui una persona crede che l'utilizzo di attuali tecnologie migliori le sue prestazioni lavorative</a:t>
                      </a:r>
                      <a:endParaRPr lang="it-IT" sz="11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tecnologie attualmente impiegate nel lavoro della direzione strategica permettono di svolgere i compiti più rapidamente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616382"/>
                  </a:ext>
                </a:extLst>
              </a:tr>
              <a:tr h="739966">
                <a:tc>
                  <a:txBody>
                    <a:bodyPr/>
                    <a:lstStyle/>
                    <a:p>
                      <a:r>
                        <a:rPr lang="it-IT" sz="1100" b="1" spc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Technostress</a:t>
                      </a: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techno-</a:t>
                      </a:r>
                      <a:r>
                        <a:rPr lang="it-IT" sz="1100" b="1" spc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</a:t>
                      </a: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techno-</a:t>
                      </a:r>
                      <a:r>
                        <a:rPr lang="it-IT" sz="1100" b="1" spc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overload</a:t>
                      </a: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techno-autoefficacia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Percezione individuale della complessità, del carico di lavoro derivante dalle difficoltà legate all'adattamento tecnologico e delle proprie capacità di gestirle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Trovo spesso troppo complesso per me capire e usare le nuove tecnologie (</a:t>
                      </a:r>
                      <a:r>
                        <a:rPr lang="it-IT" sz="1100" b="1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techno-</a:t>
                      </a:r>
                      <a:r>
                        <a:rPr lang="it-IT" sz="1100" b="1" i="1" spc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</a:t>
                      </a:r>
                      <a:r>
                        <a:rPr lang="it-IT" sz="1100" b="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 un carico di lavoro superiore a causa della maggiore complessità tecnologica (</a:t>
                      </a:r>
                      <a:r>
                        <a:rPr lang="it-IT" sz="1100" b="1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techno-</a:t>
                      </a:r>
                      <a:r>
                        <a:rPr lang="it-IT" sz="1100" b="1" i="1" spc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overload</a:t>
                      </a:r>
                      <a:r>
                        <a:rPr lang="it-IT" sz="1100" b="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Sono convinto/a di essere capace di padroneggiare l'uso delle tecnologie, anche quelle più avanzate (</a:t>
                      </a:r>
                      <a:r>
                        <a:rPr lang="it-IT" sz="1100" b="1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techno-autoefficacia</a:t>
                      </a:r>
                      <a:r>
                        <a:rPr lang="it-IT" sz="1100" b="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413336"/>
                  </a:ext>
                </a:extLst>
              </a:tr>
              <a:tr h="414381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Collaborazione con l’IT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Consapevolezza del grado di collaborazione con gli esperti IT</a:t>
                      </a:r>
                      <a:endParaRPr lang="it-IT" sz="11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C'è una stretta collaborazione tra la direzione strategica e gli esperti dell'IT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739246"/>
                  </a:ext>
                </a:extLst>
              </a:tr>
              <a:tr h="414381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 security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Consapevolezza del livello di sicurezza dei processi dell'azienda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L'azienda investe in cyber security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356312"/>
                  </a:ext>
                </a:extLst>
              </a:tr>
              <a:tr h="414381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Digitalizzazione dei processi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Consapevolezza del livello di digitalizzazione dei processi dell'azienda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livello di digitalizzazione dei processi clinici e diagnostici della mia Azienda è elevato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980512"/>
                  </a:ext>
                </a:extLst>
              </a:tr>
              <a:tr h="577174">
                <a:tc>
                  <a:txBody>
                    <a:bodyPr/>
                    <a:lstStyle/>
                    <a:p>
                      <a:r>
                        <a:rPr lang="it-IT" sz="11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Normative e compliance</a:t>
                      </a:r>
                      <a:endParaRPr lang="it-IT" sz="11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Percezione del grado di diffusione delle norme che incidono sui processi di digitalizzazione</a:t>
                      </a:r>
                      <a:endParaRPr lang="it-IT" sz="1100" b="1" spc="0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norme relative alla digitalizzazione dei processi e conservazione documentale (es. Il Regolamento eIDAS e/o le circolari AgID riguardanti l'identificazione elettronica sicura, la firma elettronica, i servizi fiduciari l'interoperabilità e la sicurezza) sono ampiamente diffuse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168826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AC3DFB-5389-EF0C-A763-6E09201A4E03}"/>
              </a:ext>
            </a:extLst>
          </p:cNvPr>
          <p:cNvSpPr txBox="1"/>
          <p:nvPr/>
        </p:nvSpPr>
        <p:spPr>
          <a:xfrm>
            <a:off x="2484032" y="6389587"/>
            <a:ext cx="6276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Nota: La scala di risposta va da 1 (Completamente in disaccordo) a 6 (Completamente d’accordo)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061CD9-EAF3-0976-1BC1-497B7601C13D}"/>
              </a:ext>
            </a:extLst>
          </p:cNvPr>
          <p:cNvSpPr txBox="1"/>
          <p:nvPr/>
        </p:nvSpPr>
        <p:spPr>
          <a:xfrm>
            <a:off x="2484032" y="6576236"/>
            <a:ext cx="7058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*D</a:t>
            </a:r>
            <a:r>
              <a:rPr lang="it-IT" sz="1100" i="1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imensioni a valenza negativa, da leggere in direzione opposta alle altre. </a:t>
            </a:r>
            <a:endParaRPr lang="it-IT" sz="1100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3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8">
            <a:extLst>
              <a:ext uri="{FF2B5EF4-FFF2-40B4-BE49-F238E27FC236}">
                <a16:creationId xmlns:a16="http://schemas.microsoft.com/office/drawing/2014/main" id="{ED09BAD1-9841-D73B-6B11-4113BD6CB18A}"/>
              </a:ext>
            </a:extLst>
          </p:cNvPr>
          <p:cNvSpPr txBox="1">
            <a:spLocks/>
          </p:cNvSpPr>
          <p:nvPr/>
        </p:nvSpPr>
        <p:spPr>
          <a:xfrm>
            <a:off x="263805" y="1682142"/>
            <a:ext cx="5240769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sz="3200" b="1" spc="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ROAD MAP</a:t>
            </a:r>
          </a:p>
        </p:txBody>
      </p:sp>
      <p:sp>
        <p:nvSpPr>
          <p:cNvPr id="3" name="Google Shape;147;p28">
            <a:extLst>
              <a:ext uri="{FF2B5EF4-FFF2-40B4-BE49-F238E27FC236}">
                <a16:creationId xmlns:a16="http://schemas.microsoft.com/office/drawing/2014/main" id="{28F9455F-7E69-7957-EB92-15F0BBCA91BD}"/>
              </a:ext>
            </a:extLst>
          </p:cNvPr>
          <p:cNvSpPr txBox="1">
            <a:spLocks/>
          </p:cNvSpPr>
          <p:nvPr/>
        </p:nvSpPr>
        <p:spPr>
          <a:xfrm>
            <a:off x="2991772" y="3645728"/>
            <a:ext cx="806425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48;p28">
            <a:extLst>
              <a:ext uri="{FF2B5EF4-FFF2-40B4-BE49-F238E27FC236}">
                <a16:creationId xmlns:a16="http://schemas.microsoft.com/office/drawing/2014/main" id="{0741734A-5ABA-C087-7E75-8BA570C3F086}"/>
              </a:ext>
            </a:extLst>
          </p:cNvPr>
          <p:cNvSpPr txBox="1">
            <a:spLocks/>
          </p:cNvSpPr>
          <p:nvPr/>
        </p:nvSpPr>
        <p:spPr>
          <a:xfrm>
            <a:off x="2884190" y="2987434"/>
            <a:ext cx="8533393" cy="13572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it-IT" sz="280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49;p28">
            <a:extLst>
              <a:ext uri="{FF2B5EF4-FFF2-40B4-BE49-F238E27FC236}">
                <a16:creationId xmlns:a16="http://schemas.microsoft.com/office/drawing/2014/main" id="{99C782F2-59B1-0118-196A-57C81B59A1AD}"/>
              </a:ext>
            </a:extLst>
          </p:cNvPr>
          <p:cNvSpPr txBox="1">
            <a:spLocks/>
          </p:cNvSpPr>
          <p:nvPr/>
        </p:nvSpPr>
        <p:spPr>
          <a:xfrm>
            <a:off x="2992181" y="3094034"/>
            <a:ext cx="11126652" cy="4985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2400" spc="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t-IT" sz="2400" spc="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ALLE DIREZIONI STRATEGICHE</a:t>
            </a:r>
            <a:endParaRPr lang="en" sz="2400" spc="0" dirty="0">
              <a:solidFill>
                <a:srgbClr val="091838"/>
              </a:solidFill>
              <a:effectLst>
                <a:outerShdw blurRad="63500" dist="38100" dir="2700000" algn="tl" rotWithShape="0">
                  <a:prstClr val="black">
                    <a:alpha val="1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50;p28">
            <a:extLst>
              <a:ext uri="{FF2B5EF4-FFF2-40B4-BE49-F238E27FC236}">
                <a16:creationId xmlns:a16="http://schemas.microsoft.com/office/drawing/2014/main" id="{0DFC8BB6-13B1-BD59-30F3-876D1CBE53DE}"/>
              </a:ext>
            </a:extLst>
          </p:cNvPr>
          <p:cNvSpPr txBox="1">
            <a:spLocks/>
          </p:cNvSpPr>
          <p:nvPr/>
        </p:nvSpPr>
        <p:spPr>
          <a:xfrm>
            <a:off x="2884190" y="1411703"/>
            <a:ext cx="8171832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it-IT" sz="28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52;p28">
            <a:extLst>
              <a:ext uri="{FF2B5EF4-FFF2-40B4-BE49-F238E27FC236}">
                <a16:creationId xmlns:a16="http://schemas.microsoft.com/office/drawing/2014/main" id="{A78AF343-9941-4FD8-B0D7-FBE1C6BE04DF}"/>
              </a:ext>
            </a:extLst>
          </p:cNvPr>
          <p:cNvSpPr txBox="1">
            <a:spLocks/>
          </p:cNvSpPr>
          <p:nvPr/>
        </p:nvSpPr>
        <p:spPr>
          <a:xfrm>
            <a:off x="2991772" y="1698717"/>
            <a:ext cx="8733193" cy="4985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4000" b="0" i="0" cap="none" spc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40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</a:rPr>
              <a:t>1. </a:t>
            </a:r>
            <a:r>
              <a:rPr lang="it-IT" sz="240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</a:rPr>
              <a:t>INTRODUZIONE E OBIETTIVI</a:t>
            </a:r>
            <a:endParaRPr lang="en" sz="2400" dirty="0">
              <a:solidFill>
                <a:srgbClr val="091838"/>
              </a:solidFill>
              <a:effectLst>
                <a:outerShdw blurRad="63500" dist="38100" dir="2700000" algn="tl" rotWithShape="0">
                  <a:prstClr val="black">
                    <a:alpha val="10000"/>
                  </a:prstClr>
                </a:outerShdw>
              </a:effectLst>
            </a:endParaRPr>
          </a:p>
        </p:txBody>
      </p:sp>
      <p:sp>
        <p:nvSpPr>
          <p:cNvPr id="8" name="Google Shape;153;p28">
            <a:extLst>
              <a:ext uri="{FF2B5EF4-FFF2-40B4-BE49-F238E27FC236}">
                <a16:creationId xmlns:a16="http://schemas.microsoft.com/office/drawing/2014/main" id="{3F43A99F-131F-0679-513A-E3863C3B27F6}"/>
              </a:ext>
            </a:extLst>
          </p:cNvPr>
          <p:cNvSpPr txBox="1">
            <a:spLocks/>
          </p:cNvSpPr>
          <p:nvPr/>
        </p:nvSpPr>
        <p:spPr>
          <a:xfrm>
            <a:off x="2991772" y="2466205"/>
            <a:ext cx="8733193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it-IT" sz="28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55;p28">
            <a:extLst>
              <a:ext uri="{FF2B5EF4-FFF2-40B4-BE49-F238E27FC236}">
                <a16:creationId xmlns:a16="http://schemas.microsoft.com/office/drawing/2014/main" id="{F6AF78AB-D5A0-20A5-2858-57B99FA5A927}"/>
              </a:ext>
            </a:extLst>
          </p:cNvPr>
          <p:cNvSpPr txBox="1">
            <a:spLocks/>
          </p:cNvSpPr>
          <p:nvPr/>
        </p:nvSpPr>
        <p:spPr>
          <a:xfrm>
            <a:off x="2991976" y="2412914"/>
            <a:ext cx="11127061" cy="4985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2400" spc="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t-IT" sz="2400" spc="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MODELLO, DIMENSIONI E STRUMENTO</a:t>
            </a:r>
          </a:p>
        </p:txBody>
      </p:sp>
      <p:sp>
        <p:nvSpPr>
          <p:cNvPr id="10" name="Google Shape;161;p28">
            <a:extLst>
              <a:ext uri="{FF2B5EF4-FFF2-40B4-BE49-F238E27FC236}">
                <a16:creationId xmlns:a16="http://schemas.microsoft.com/office/drawing/2014/main" id="{B0588A3E-447B-2E0C-CDEA-15993E9D7B79}"/>
              </a:ext>
            </a:extLst>
          </p:cNvPr>
          <p:cNvSpPr txBox="1">
            <a:spLocks/>
          </p:cNvSpPr>
          <p:nvPr/>
        </p:nvSpPr>
        <p:spPr>
          <a:xfrm>
            <a:off x="2991773" y="5104215"/>
            <a:ext cx="8733192" cy="4985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4000" b="0" i="0" cap="none" spc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" sz="240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</a:rPr>
              <a:t>4. </a:t>
            </a:r>
            <a:r>
              <a:rPr lang="it-IT" sz="240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sym typeface="Livvic"/>
              </a:rPr>
              <a:t>CONSIDERAZIONI FINALI</a:t>
            </a:r>
            <a:endParaRPr lang="en" sz="2400" dirty="0">
              <a:solidFill>
                <a:srgbClr val="091838"/>
              </a:solidFill>
              <a:effectLst>
                <a:outerShdw blurRad="63500" dist="38100" dir="2700000" algn="tl" rotWithShape="0">
                  <a:prstClr val="black">
                    <a:alpha val="10000"/>
                  </a:prstClr>
                </a:outerShdw>
              </a:effectLst>
            </a:endParaRPr>
          </a:p>
        </p:txBody>
      </p:sp>
      <p:sp>
        <p:nvSpPr>
          <p:cNvPr id="11" name="Google Shape;159;p28">
            <a:extLst>
              <a:ext uri="{FF2B5EF4-FFF2-40B4-BE49-F238E27FC236}">
                <a16:creationId xmlns:a16="http://schemas.microsoft.com/office/drawing/2014/main" id="{CDE82739-7299-9202-B417-0F2C91C2ADE2}"/>
              </a:ext>
            </a:extLst>
          </p:cNvPr>
          <p:cNvSpPr txBox="1">
            <a:spLocks/>
          </p:cNvSpPr>
          <p:nvPr/>
        </p:nvSpPr>
        <p:spPr>
          <a:xfrm>
            <a:off x="3380495" y="5594413"/>
            <a:ext cx="8304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it-IT" dirty="0">
                <a:solidFill>
                  <a:srgbClr val="091838"/>
                </a:solidFill>
                <a:sym typeface="Catamaran Light"/>
              </a:rPr>
              <a:t>Punti di forza, punti di attenzione e da migliorare</a:t>
            </a:r>
          </a:p>
          <a:p>
            <a:r>
              <a:rPr lang="it-IT" dirty="0">
                <a:solidFill>
                  <a:srgbClr val="091838"/>
                </a:solidFill>
                <a:sym typeface="Catamaran Light"/>
              </a:rPr>
              <a:t>Prospettive future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C81FC82-CF0F-D7BB-A320-BC0E31D31D7E}"/>
              </a:ext>
            </a:extLst>
          </p:cNvPr>
          <p:cNvSpPr txBox="1"/>
          <p:nvPr/>
        </p:nvSpPr>
        <p:spPr>
          <a:xfrm>
            <a:off x="3380495" y="3634517"/>
            <a:ext cx="9177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spc="0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Campione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spc="0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Profilo medio 2025 e confronto con la prima rilevazione 2023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spc="0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Confronti tra sottogruppi sociodemografici nelle dimensioni oggetto di indagine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spc="0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Impatto sugli esiti</a:t>
            </a:r>
          </a:p>
        </p:txBody>
      </p:sp>
    </p:spTree>
    <p:extLst>
      <p:ext uri="{BB962C8B-B14F-4D97-AF65-F5344CB8AC3E}">
        <p14:creationId xmlns:p14="http://schemas.microsoft.com/office/powerpoint/2010/main" val="201926171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B67ED60A-1F56-5DC2-CFFE-A19C291257F6}"/>
              </a:ext>
            </a:extLst>
          </p:cNvPr>
          <p:cNvSpPr/>
          <p:nvPr/>
        </p:nvSpPr>
        <p:spPr>
          <a:xfrm>
            <a:off x="9071028" y="2139376"/>
            <a:ext cx="2565802" cy="2280226"/>
          </a:xfrm>
          <a:prstGeom prst="rect">
            <a:avLst/>
          </a:prstGeom>
          <a:solidFill>
            <a:srgbClr val="434343">
              <a:lumMod val="20000"/>
              <a:lumOff val="80000"/>
              <a:alpha val="4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Google Shape;384;p43">
            <a:extLst>
              <a:ext uri="{FF2B5EF4-FFF2-40B4-BE49-F238E27FC236}">
                <a16:creationId xmlns:a16="http://schemas.microsoft.com/office/drawing/2014/main" id="{99C590A9-6D46-EB4F-ABD8-D1319E16214A}"/>
              </a:ext>
            </a:extLst>
          </p:cNvPr>
          <p:cNvSpPr txBox="1">
            <a:spLocks/>
          </p:cNvSpPr>
          <p:nvPr/>
        </p:nvSpPr>
        <p:spPr>
          <a:xfrm>
            <a:off x="1619700" y="1330868"/>
            <a:ext cx="8952601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dirty="0">
                <a:sym typeface="Livvic"/>
              </a:rPr>
              <a:t>IL RAPPORTO CON LE TECNOLOGIE (1/2)</a:t>
            </a:r>
          </a:p>
        </p:txBody>
      </p:sp>
      <p:cxnSp>
        <p:nvCxnSpPr>
          <p:cNvPr id="13" name="Connettore diritto 3">
            <a:extLst>
              <a:ext uri="{FF2B5EF4-FFF2-40B4-BE49-F238E27FC236}">
                <a16:creationId xmlns:a16="http://schemas.microsoft.com/office/drawing/2014/main" id="{A6AC0B51-E995-3785-55D4-6F7902166D98}"/>
              </a:ext>
            </a:extLst>
          </p:cNvPr>
          <p:cNvCxnSpPr>
            <a:cxnSpLocks/>
          </p:cNvCxnSpPr>
          <p:nvPr/>
        </p:nvCxnSpPr>
        <p:spPr>
          <a:xfrm>
            <a:off x="776353" y="3163581"/>
            <a:ext cx="10858069" cy="0"/>
          </a:xfrm>
          <a:prstGeom prst="line">
            <a:avLst/>
          </a:prstGeom>
          <a:noFill/>
          <a:ln w="19050" cap="flat" cmpd="sng" algn="ctr">
            <a:solidFill>
              <a:srgbClr val="546D96"/>
            </a:solidFill>
            <a:prstDash val="solid"/>
          </a:ln>
          <a:effectLst/>
        </p:spPr>
      </p:cxn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DF6D5005-C4BA-3A43-F8DF-BAEE13FAE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888436"/>
              </p:ext>
            </p:extLst>
          </p:nvPr>
        </p:nvGraphicFramePr>
        <p:xfrm>
          <a:off x="457501" y="2041757"/>
          <a:ext cx="11288183" cy="237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Connettore dritto 14">
            <a:extLst>
              <a:ext uri="{FF2B5EF4-FFF2-40B4-BE49-F238E27FC236}">
                <a16:creationId xmlns:a16="http://schemas.microsoft.com/office/drawing/2014/main" id="{922FC584-88DB-C7B6-4E6F-0A43C931E66A}"/>
              </a:ext>
            </a:extLst>
          </p:cNvPr>
          <p:cNvCxnSpPr>
            <a:cxnSpLocks/>
          </p:cNvCxnSpPr>
          <p:nvPr/>
        </p:nvCxnSpPr>
        <p:spPr>
          <a:xfrm flipV="1">
            <a:off x="9071027" y="2139375"/>
            <a:ext cx="0" cy="2280226"/>
          </a:xfrm>
          <a:prstGeom prst="line">
            <a:avLst/>
          </a:prstGeom>
          <a:noFill/>
          <a:ln w="9525" cap="flat" cmpd="sng" algn="ctr">
            <a:solidFill>
              <a:srgbClr val="595959">
                <a:lumMod val="60000"/>
                <a:lumOff val="40000"/>
              </a:srgbClr>
            </a:solidFill>
            <a:prstDash val="dash"/>
          </a:ln>
          <a:effectLst/>
        </p:spPr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99FCB4-23AC-2739-8707-859FEF660A6D}"/>
              </a:ext>
            </a:extLst>
          </p:cNvPr>
          <p:cNvSpPr txBox="1"/>
          <p:nvPr/>
        </p:nvSpPr>
        <p:spPr>
          <a:xfrm>
            <a:off x="5693656" y="4419600"/>
            <a:ext cx="804688" cy="307777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D06B38-B936-7551-066A-0BE686A18BD2}"/>
              </a:ext>
            </a:extLst>
          </p:cNvPr>
          <p:cNvSpPr txBox="1"/>
          <p:nvPr/>
        </p:nvSpPr>
        <p:spPr>
          <a:xfrm>
            <a:off x="400011" y="4834634"/>
            <a:ext cx="11391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Punto di forza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i leader hanno una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percezione positiva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rispetto alla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presenza e disponibilità di competenze tecnologiche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nel proprio team di lavoro</a:t>
            </a:r>
          </a:p>
          <a:p>
            <a:pPr algn="just"/>
            <a:r>
              <a:rPr lang="it-IT" sz="1400" b="1" dirty="0">
                <a:solidFill>
                  <a:srgbClr val="F4A3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di attenzione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la possibilità di ricevere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supporto da parte dell’azienda per le problematiche tecnologiche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il grado in cui si ritiene che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l’utilizzo delle tecnologie migliori le proprie prestazioni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lavorative sono dimensioni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da monitorare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presentano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valori poco superiori alla media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una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variabilità che intercetta punteggi anche inferiori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Allo stesso modo, risulta da monitorare anche 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complessità delle tecnologie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poiché seppure inferiore alla media teorica, la variabilità dei punteggi intercetta valori anche superiori.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66151B-C928-DE9B-BECD-1BD60ED65536}"/>
              </a:ext>
            </a:extLst>
          </p:cNvPr>
          <p:cNvSpPr txBox="1"/>
          <p:nvPr/>
        </p:nvSpPr>
        <p:spPr>
          <a:xfrm>
            <a:off x="1883069" y="6361723"/>
            <a:ext cx="7058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*D</a:t>
            </a:r>
            <a:r>
              <a:rPr lang="it-IT" sz="1200" i="1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imensioni a valenza negativa, da leggere in direzione opposta alle altre. </a:t>
            </a:r>
            <a:endParaRPr lang="it-IT" sz="1200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815595-63C1-AC6F-65C0-C5130D325EA7}"/>
              </a:ext>
            </a:extLst>
          </p:cNvPr>
          <p:cNvSpPr txBox="1"/>
          <p:nvPr/>
        </p:nvSpPr>
        <p:spPr>
          <a:xfrm>
            <a:off x="4058082" y="4127386"/>
            <a:ext cx="151035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 tecnologico</a:t>
            </a:r>
          </a:p>
        </p:txBody>
      </p:sp>
    </p:spTree>
    <p:extLst>
      <p:ext uri="{BB962C8B-B14F-4D97-AF65-F5344CB8AC3E}">
        <p14:creationId xmlns:p14="http://schemas.microsoft.com/office/powerpoint/2010/main" val="322841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3E952-5882-476E-3C7C-F81D898B7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C283173-B346-37EA-A157-9D18CE84DD87}"/>
              </a:ext>
            </a:extLst>
          </p:cNvPr>
          <p:cNvCxnSpPr>
            <a:cxnSpLocks/>
          </p:cNvCxnSpPr>
          <p:nvPr/>
        </p:nvCxnSpPr>
        <p:spPr>
          <a:xfrm>
            <a:off x="562619" y="3077360"/>
            <a:ext cx="11066761" cy="0"/>
          </a:xfrm>
          <a:prstGeom prst="line">
            <a:avLst/>
          </a:prstGeom>
          <a:noFill/>
          <a:ln w="19050" cap="flat" cmpd="sng" algn="ctr">
            <a:solidFill>
              <a:srgbClr val="546D96"/>
            </a:solidFill>
            <a:prstDash val="solid"/>
          </a:ln>
          <a:effectLst/>
        </p:spPr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9C9256AE-BD3C-3CEA-1F88-E69A5C9A3015}"/>
              </a:ext>
            </a:extLst>
          </p:cNvPr>
          <p:cNvSpPr/>
          <p:nvPr/>
        </p:nvSpPr>
        <p:spPr>
          <a:xfrm>
            <a:off x="574148" y="1964979"/>
            <a:ext cx="1923564" cy="2498347"/>
          </a:xfrm>
          <a:prstGeom prst="rect">
            <a:avLst/>
          </a:prstGeom>
          <a:solidFill>
            <a:srgbClr val="434343">
              <a:lumMod val="20000"/>
              <a:lumOff val="80000"/>
              <a:alpha val="4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CE69F9CC-60E4-3824-2156-69E21DF33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420698"/>
              </p:ext>
            </p:extLst>
          </p:nvPr>
        </p:nvGraphicFramePr>
        <p:xfrm>
          <a:off x="195943" y="1943370"/>
          <a:ext cx="11615057" cy="269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Google Shape;384;p43">
            <a:extLst>
              <a:ext uri="{FF2B5EF4-FFF2-40B4-BE49-F238E27FC236}">
                <a16:creationId xmlns:a16="http://schemas.microsoft.com/office/drawing/2014/main" id="{0C309F2D-83AA-831A-65B0-D56D36F508BE}"/>
              </a:ext>
            </a:extLst>
          </p:cNvPr>
          <p:cNvSpPr txBox="1">
            <a:spLocks/>
          </p:cNvSpPr>
          <p:nvPr/>
        </p:nvSpPr>
        <p:spPr>
          <a:xfrm>
            <a:off x="1630813" y="1254091"/>
            <a:ext cx="8930372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dirty="0">
                <a:sym typeface="Livvic"/>
              </a:rPr>
              <a:t>IL RAPPORTO CON LE TECNOLOGIE (2/2)</a:t>
            </a:r>
          </a:p>
        </p:txBody>
      </p:sp>
      <p:cxnSp>
        <p:nvCxnSpPr>
          <p:cNvPr id="6" name="Connettore dritto 5">
            <a:extLst>
              <a:ext uri="{FF2B5EF4-FFF2-40B4-BE49-F238E27FC236}">
                <a16:creationId xmlns:a16="http://schemas.microsoft.com/office/drawing/2014/main" id="{08BDE2CB-F5A1-4157-FCB4-4BD82AE3A33D}"/>
              </a:ext>
            </a:extLst>
          </p:cNvPr>
          <p:cNvCxnSpPr>
            <a:cxnSpLocks/>
          </p:cNvCxnSpPr>
          <p:nvPr/>
        </p:nvCxnSpPr>
        <p:spPr>
          <a:xfrm flipV="1">
            <a:off x="2486229" y="1964979"/>
            <a:ext cx="0" cy="2498347"/>
          </a:xfrm>
          <a:prstGeom prst="line">
            <a:avLst/>
          </a:prstGeom>
          <a:noFill/>
          <a:ln w="9525" cap="flat" cmpd="sng" algn="ctr">
            <a:solidFill>
              <a:srgbClr val="595959">
                <a:lumMod val="60000"/>
                <a:lumOff val="40000"/>
              </a:srgbClr>
            </a:solidFill>
            <a:prstDash val="dash"/>
          </a:ln>
          <a:effectLst/>
        </p:spPr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B465BF-41D9-222E-B9C2-F722472EA851}"/>
              </a:ext>
            </a:extLst>
          </p:cNvPr>
          <p:cNvSpPr txBox="1"/>
          <p:nvPr/>
        </p:nvSpPr>
        <p:spPr>
          <a:xfrm>
            <a:off x="5601127" y="4463326"/>
            <a:ext cx="804688" cy="307777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0370A8-A841-5747-7039-C3870A0C355C}"/>
              </a:ext>
            </a:extLst>
          </p:cNvPr>
          <p:cNvSpPr txBox="1"/>
          <p:nvPr/>
        </p:nvSpPr>
        <p:spPr>
          <a:xfrm>
            <a:off x="323777" y="4947345"/>
            <a:ext cx="114872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Punto di forza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è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positiva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superiore alla media teorica 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percezione del livello di sicurezza dei processi aziendali</a:t>
            </a:r>
          </a:p>
          <a:p>
            <a:pPr algn="just"/>
            <a:r>
              <a:rPr lang="it-IT" sz="1400" b="1" dirty="0">
                <a:solidFill>
                  <a:srgbClr val="F4A3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di attenzione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il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carico di lavoro dovuto dalla complessità delle tecnologie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da monitorare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poiché la variabilità dei punteggi intercetta valori anche superiori alla media teorica. Allo stesso modo anche 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convinzione - diffusa nelle Direzioni - di saper padroneggiare le tecnologie,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percezione della collaborazione con gli esperti dell’IT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del livello 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digitalizzazione dei processi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della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diffusione delle norme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che incidono su di essi, sono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da monitorare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poiché la loro variabilità intercetta punteggi inferiori alla media.</a:t>
            </a:r>
            <a:endParaRPr lang="it-IT" sz="1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FA85F6F-2B48-C314-927E-8650B10F0A61}"/>
              </a:ext>
            </a:extLst>
          </p:cNvPr>
          <p:cNvSpPr txBox="1"/>
          <p:nvPr/>
        </p:nvSpPr>
        <p:spPr>
          <a:xfrm>
            <a:off x="1883069" y="6361723"/>
            <a:ext cx="7058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*D</a:t>
            </a:r>
            <a:r>
              <a:rPr lang="it-IT" sz="1200" i="1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imensioni a valenza negativa, da leggere in direzione opposta alle altre. </a:t>
            </a:r>
            <a:endParaRPr lang="it-IT" sz="1200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24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1CED5BE-FCFA-0D65-362A-352948645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A9EADD0-50FF-584C-5DF5-8AF700F5A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73803"/>
              </p:ext>
            </p:extLst>
          </p:nvPr>
        </p:nvGraphicFramePr>
        <p:xfrm>
          <a:off x="556283" y="2317943"/>
          <a:ext cx="11079433" cy="3431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340">
                  <a:extLst>
                    <a:ext uri="{9D8B030D-6E8A-4147-A177-3AD203B41FA5}">
                      <a16:colId xmlns:a16="http://schemas.microsoft.com/office/drawing/2014/main" val="2619802037"/>
                    </a:ext>
                  </a:extLst>
                </a:gridCol>
                <a:gridCol w="2854309">
                  <a:extLst>
                    <a:ext uri="{9D8B030D-6E8A-4147-A177-3AD203B41FA5}">
                      <a16:colId xmlns:a16="http://schemas.microsoft.com/office/drawing/2014/main" val="3731069073"/>
                    </a:ext>
                  </a:extLst>
                </a:gridCol>
                <a:gridCol w="3920247">
                  <a:extLst>
                    <a:ext uri="{9D8B030D-6E8A-4147-A177-3AD203B41FA5}">
                      <a16:colId xmlns:a16="http://schemas.microsoft.com/office/drawing/2014/main" val="347392081"/>
                    </a:ext>
                  </a:extLst>
                </a:gridCol>
                <a:gridCol w="2569537">
                  <a:extLst>
                    <a:ext uri="{9D8B030D-6E8A-4147-A177-3AD203B41FA5}">
                      <a16:colId xmlns:a16="http://schemas.microsoft.com/office/drawing/2014/main" val="1776397316"/>
                    </a:ext>
                  </a:extLst>
                </a:gridCol>
              </a:tblGrid>
              <a:tr h="367618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DEFINIZIONE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ESEMPIO DI ITEM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 DI RISPOSTA</a:t>
                      </a:r>
                    </a:p>
                  </a:txBody>
                  <a:tcPr anchor="ctr">
                    <a:solidFill>
                      <a:srgbClr val="091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37892"/>
                  </a:ext>
                </a:extLst>
              </a:tr>
              <a:tr h="1102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spc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Enagement</a:t>
                      </a:r>
                      <a:endParaRPr lang="it-IT" sz="14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Entusiasmo e coinvolgimento positivo dei lavoratori, caratterizzato da elevate sensazioni di energia, entusiasmo e assorbimento</a:t>
                      </a:r>
                      <a:endParaRPr lang="it-IT" sz="12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Sono entusiasta del mio lavoro</a:t>
                      </a:r>
                      <a:endParaRPr lang="it-IT" sz="12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(Completamente in disaccordo)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(Completamente d’accordo)</a:t>
                      </a:r>
                      <a:endParaRPr lang="it-IT" sz="1200" i="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480986"/>
                  </a:ext>
                </a:extLst>
              </a:tr>
              <a:tr h="857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Stato di benessere psico-fisico, serenità e appagamento</a:t>
                      </a:r>
                      <a:endParaRPr lang="it-IT" sz="12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Nelle ultime due settimane mi sono sentito/a appagato/a di me stesso/a </a:t>
                      </a:r>
                      <a:br>
                        <a:rPr lang="it-IT" sz="12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it-IT" sz="12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 della mia vita personale</a:t>
                      </a:r>
                      <a:endParaRPr lang="it-IT" sz="1200" b="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413336"/>
                  </a:ext>
                </a:extLst>
              </a:tr>
              <a:tr h="1102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Resilienza organizzativa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Capacità dell’organizzazione di saper fronteggiare positivamente gli eventi avversi e ricavare da questi delle opportunità per migliorarsi</a:t>
                      </a:r>
                      <a:endParaRPr lang="it-IT" sz="12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Sono convinto/a che la mia Organizzazione sia capace di superare le difficoltà legate ai cambiamenti politici</a:t>
                      </a:r>
                      <a:endParaRPr lang="it-IT" sz="12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(Per niente)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(Del tutto)</a:t>
                      </a:r>
                      <a:endParaRPr lang="it-IT" sz="1200" i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411752"/>
                  </a:ext>
                </a:extLst>
              </a:tr>
            </a:tbl>
          </a:graphicData>
        </a:graphic>
      </p:graphicFrame>
      <p:sp>
        <p:nvSpPr>
          <p:cNvPr id="5" name="Google Shape;384;p43">
            <a:extLst>
              <a:ext uri="{FF2B5EF4-FFF2-40B4-BE49-F238E27FC236}">
                <a16:creationId xmlns:a16="http://schemas.microsoft.com/office/drawing/2014/main" id="{66FC15C4-5ECA-8F4A-CD8C-D9759C7971B2}"/>
              </a:ext>
            </a:extLst>
          </p:cNvPr>
          <p:cNvSpPr txBox="1">
            <a:spLocks/>
          </p:cNvSpPr>
          <p:nvPr/>
        </p:nvSpPr>
        <p:spPr>
          <a:xfrm>
            <a:off x="2098601" y="1456662"/>
            <a:ext cx="7994798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sz="2400" dirty="0">
                <a:sym typeface="Livvic"/>
              </a:rPr>
              <a:t>GLI ESITI</a:t>
            </a:r>
          </a:p>
        </p:txBody>
      </p:sp>
    </p:spTree>
    <p:extLst>
      <p:ext uri="{BB962C8B-B14F-4D97-AF65-F5344CB8AC3E}">
        <p14:creationId xmlns:p14="http://schemas.microsoft.com/office/powerpoint/2010/main" val="206994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41C85-D4C2-60BC-A8EF-8E5CB848A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p43">
            <a:extLst>
              <a:ext uri="{FF2B5EF4-FFF2-40B4-BE49-F238E27FC236}">
                <a16:creationId xmlns:a16="http://schemas.microsoft.com/office/drawing/2014/main" id="{745870A6-3DB2-BB7C-1873-B72727D01D26}"/>
              </a:ext>
            </a:extLst>
          </p:cNvPr>
          <p:cNvSpPr txBox="1">
            <a:spLocks/>
          </p:cNvSpPr>
          <p:nvPr/>
        </p:nvSpPr>
        <p:spPr>
          <a:xfrm>
            <a:off x="2098601" y="1300786"/>
            <a:ext cx="7994798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dirty="0">
                <a:sym typeface="Livvic"/>
              </a:rPr>
              <a:t>GLI ESITI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C6F2EFC-E404-3D91-59BB-802A5BA917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886510"/>
              </p:ext>
            </p:extLst>
          </p:nvPr>
        </p:nvGraphicFramePr>
        <p:xfrm>
          <a:off x="455863" y="1832441"/>
          <a:ext cx="112802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nettore dritto 3">
            <a:extLst>
              <a:ext uri="{FF2B5EF4-FFF2-40B4-BE49-F238E27FC236}">
                <a16:creationId xmlns:a16="http://schemas.microsoft.com/office/drawing/2014/main" id="{E93379D2-8A96-36CC-C868-9C59B5BB59D8}"/>
              </a:ext>
            </a:extLst>
          </p:cNvPr>
          <p:cNvCxnSpPr>
            <a:cxnSpLocks/>
          </p:cNvCxnSpPr>
          <p:nvPr/>
        </p:nvCxnSpPr>
        <p:spPr>
          <a:xfrm>
            <a:off x="754693" y="3136870"/>
            <a:ext cx="10871250" cy="0"/>
          </a:xfrm>
          <a:prstGeom prst="line">
            <a:avLst/>
          </a:prstGeom>
          <a:noFill/>
          <a:ln w="19050" cap="flat" cmpd="sng" algn="ctr">
            <a:solidFill>
              <a:srgbClr val="556D9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1B9BBC-B13B-E636-5D52-73E306766BCB}"/>
              </a:ext>
            </a:extLst>
          </p:cNvPr>
          <p:cNvSpPr txBox="1"/>
          <p:nvPr/>
        </p:nvSpPr>
        <p:spPr>
          <a:xfrm>
            <a:off x="5343448" y="4575641"/>
            <a:ext cx="804688" cy="307777"/>
          </a:xfrm>
          <a:prstGeom prst="rect">
            <a:avLst/>
          </a:prstGeom>
          <a:solidFill>
            <a:srgbClr val="556D96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2023</a:t>
            </a:r>
            <a:r>
              <a:rPr lang="it-IT" sz="1400" b="1" i="1" kern="0" dirty="0">
                <a:solidFill>
                  <a:srgbClr val="556D96"/>
                </a:solidFill>
                <a:latin typeface="Arial"/>
                <a:cs typeface="Arial"/>
                <a:sym typeface="Arial"/>
              </a:rPr>
              <a:t> </a:t>
            </a:r>
            <a:endParaRPr lang="it-IT" sz="1400" b="1" i="1" kern="0" dirty="0">
              <a:solidFill>
                <a:srgbClr val="1F1F1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807D87-A71C-BF49-997C-DEAD1E719ED3}"/>
              </a:ext>
            </a:extLst>
          </p:cNvPr>
          <p:cNvSpPr txBox="1"/>
          <p:nvPr/>
        </p:nvSpPr>
        <p:spPr>
          <a:xfrm>
            <a:off x="6235691" y="4575641"/>
            <a:ext cx="804688" cy="307777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2025</a:t>
            </a:r>
          </a:p>
        </p:txBody>
      </p:sp>
      <p:cxnSp>
        <p:nvCxnSpPr>
          <p:cNvPr id="8" name="Connettore diritto a freccia 7">
            <a:extLst>
              <a:ext uri="{FF2B5EF4-FFF2-40B4-BE49-F238E27FC236}">
                <a16:creationId xmlns:a16="http://schemas.microsoft.com/office/drawing/2014/main" id="{55FF7E59-6048-1F31-B5BF-CB45D2466E86}"/>
              </a:ext>
            </a:extLst>
          </p:cNvPr>
          <p:cNvCxnSpPr>
            <a:cxnSpLocks/>
          </p:cNvCxnSpPr>
          <p:nvPr/>
        </p:nvCxnSpPr>
        <p:spPr>
          <a:xfrm flipV="1">
            <a:off x="6096000" y="2011674"/>
            <a:ext cx="0" cy="428051"/>
          </a:xfrm>
          <a:prstGeom prst="straightConnector1">
            <a:avLst/>
          </a:prstGeom>
          <a:noFill/>
          <a:ln w="76200" cap="flat" cmpd="sng" algn="ctr">
            <a:solidFill>
              <a:srgbClr val="73AF82"/>
            </a:solidFill>
            <a:prstDash val="solid"/>
            <a:tailEnd type="triangle"/>
          </a:ln>
          <a:effectLst/>
        </p:spPr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EDA42D-A0DB-2682-2E9F-6EB8BDFF7598}"/>
              </a:ext>
            </a:extLst>
          </p:cNvPr>
          <p:cNvSpPr txBox="1"/>
          <p:nvPr/>
        </p:nvSpPr>
        <p:spPr>
          <a:xfrm>
            <a:off x="466458" y="5255591"/>
            <a:ext cx="11447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Punti di forza: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 profilo 2025 evidenzia una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buona stabilità complessiva rispetto al 2023,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punteggi mediamente elevati su tutte le dimensioni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Si confermano come punti di forza gli esiti 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resilienza organizzativa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In particolare, il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benessere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registra un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miglioramento significativo rispetto al 2023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diventando anch’esso un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punto di forza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453614-ABF1-9E9A-16D7-748AF6954324}"/>
              </a:ext>
            </a:extLst>
          </p:cNvPr>
          <p:cNvSpPr txBox="1"/>
          <p:nvPr/>
        </p:nvSpPr>
        <p:spPr>
          <a:xfrm>
            <a:off x="1905611" y="6332693"/>
            <a:ext cx="7170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Nota: le 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frecce segnalano il trend di miglioramento o peggioramento del punteggio medio rilevato nel 2025 rispetto al 2023.</a:t>
            </a:r>
            <a:endParaRPr lang="it-IT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80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47E7F-EA9D-23B5-6036-618CF1DF2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BA1DB3-DC15-EBAB-81B8-E12211675B91}"/>
              </a:ext>
            </a:extLst>
          </p:cNvPr>
          <p:cNvSpPr/>
          <p:nvPr/>
        </p:nvSpPr>
        <p:spPr>
          <a:xfrm>
            <a:off x="1139131" y="2805321"/>
            <a:ext cx="9913738" cy="258708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it-I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Google Shape;384;p43">
            <a:extLst>
              <a:ext uri="{FF2B5EF4-FFF2-40B4-BE49-F238E27FC236}">
                <a16:creationId xmlns:a16="http://schemas.microsoft.com/office/drawing/2014/main" id="{4F62C956-9FC7-AB55-7AD2-882CA343B7B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32486" y="1426195"/>
            <a:ext cx="7713329" cy="947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it-IT" b="1" spc="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CONFRONTI TRA GRUPPI</a:t>
            </a:r>
            <a:endParaRPr b="1" spc="0" dirty="0">
              <a:solidFill>
                <a:srgbClr val="091838"/>
              </a:solidFill>
              <a:effectLst>
                <a:outerShdw blurRad="63500" dist="38100" dir="2700000" algn="tl" rotWithShape="0">
                  <a:prstClr val="black">
                    <a:alpha val="1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383;p43">
            <a:extLst>
              <a:ext uri="{FF2B5EF4-FFF2-40B4-BE49-F238E27FC236}">
                <a16:creationId xmlns:a16="http://schemas.microsoft.com/office/drawing/2014/main" id="{8530E328-80AB-1305-2CBD-4302F87DE5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19543" y="3127003"/>
            <a:ext cx="8908598" cy="194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 confronti tra le medie dei sottogruppi per le variabili socio-demografiche sono stati effettuati attraverso la tecnica dell’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Analisi della Varianza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(ANOVA)</a:t>
            </a:r>
          </a:p>
          <a:p>
            <a:pPr marL="0" indent="0" algn="just"/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Verranno riportate solo le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differenze statisticamente significative</a:t>
            </a:r>
          </a:p>
          <a:p>
            <a:pPr marL="0" indent="0" algn="just"/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000000"/>
              </a:buClr>
              <a:buSzTx/>
              <a:defRPr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 differenze statisticamente significative tra specifici sottogruppi sono segnalate graficamente </a:t>
            </a:r>
          </a:p>
          <a:p>
            <a:pPr marL="0" lvl="0" indent="0" algn="just">
              <a:lnSpc>
                <a:spcPct val="150000"/>
              </a:lnSpc>
              <a:buClr>
                <a:srgbClr val="000000"/>
              </a:buClr>
              <a:buSzTx/>
              <a:defRPr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attraverso l’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utilizzo di lettere diverse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a,b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478E4B4-32F0-9D10-C971-EA3AD9EA275F}"/>
              </a:ext>
            </a:extLst>
          </p:cNvPr>
          <p:cNvSpPr txBox="1"/>
          <p:nvPr/>
        </p:nvSpPr>
        <p:spPr>
          <a:xfrm rot="16200000">
            <a:off x="224208" y="3944971"/>
            <a:ext cx="2587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NOTA METODOLOGICA</a:t>
            </a:r>
          </a:p>
        </p:txBody>
      </p:sp>
    </p:spTree>
    <p:extLst>
      <p:ext uri="{BB962C8B-B14F-4D97-AF65-F5344CB8AC3E}">
        <p14:creationId xmlns:p14="http://schemas.microsoft.com/office/powerpoint/2010/main" val="6644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9BAF8-C01C-21A4-4E4F-F7C6E8D23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4;p43">
            <a:extLst>
              <a:ext uri="{FF2B5EF4-FFF2-40B4-BE49-F238E27FC236}">
                <a16:creationId xmlns:a16="http://schemas.microsoft.com/office/drawing/2014/main" id="{41859DCE-4B7B-F5F7-7BB1-2BBF1EE23681}"/>
              </a:ext>
            </a:extLst>
          </p:cNvPr>
          <p:cNvSpPr txBox="1">
            <a:spLocks/>
          </p:cNvSpPr>
          <p:nvPr/>
        </p:nvSpPr>
        <p:spPr>
          <a:xfrm>
            <a:off x="1512766" y="1269852"/>
            <a:ext cx="9166468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dirty="0">
                <a:sym typeface="Livvic"/>
              </a:rPr>
              <a:t>CONFRONTI IN BASE AL GENERE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A8E43F4-7C85-DCB3-E0CA-52D8EC52BF55}"/>
              </a:ext>
            </a:extLst>
          </p:cNvPr>
          <p:cNvSpPr/>
          <p:nvPr/>
        </p:nvSpPr>
        <p:spPr>
          <a:xfrm>
            <a:off x="9254483" y="1897466"/>
            <a:ext cx="2528896" cy="2546500"/>
          </a:xfrm>
          <a:prstGeom prst="rect">
            <a:avLst/>
          </a:prstGeom>
          <a:solidFill>
            <a:srgbClr val="434343">
              <a:lumMod val="20000"/>
              <a:lumOff val="80000"/>
              <a:alpha val="4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3" name="Connettore dritto 2">
            <a:extLst>
              <a:ext uri="{FF2B5EF4-FFF2-40B4-BE49-F238E27FC236}">
                <a16:creationId xmlns:a16="http://schemas.microsoft.com/office/drawing/2014/main" id="{13EEA00A-C423-49C1-5DDF-BE16DF47A1CE}"/>
              </a:ext>
            </a:extLst>
          </p:cNvPr>
          <p:cNvCxnSpPr>
            <a:cxnSpLocks/>
          </p:cNvCxnSpPr>
          <p:nvPr/>
        </p:nvCxnSpPr>
        <p:spPr>
          <a:xfrm>
            <a:off x="413657" y="2936524"/>
            <a:ext cx="11369738" cy="0"/>
          </a:xfrm>
          <a:prstGeom prst="line">
            <a:avLst/>
          </a:prstGeom>
          <a:noFill/>
          <a:ln w="22225" cap="flat" cmpd="sng" algn="ctr">
            <a:solidFill>
              <a:srgbClr val="556D96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F7F3F8BD-E45E-F827-AC8F-9868DD5DF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530986"/>
              </p:ext>
            </p:extLst>
          </p:nvPr>
        </p:nvGraphicFramePr>
        <p:xfrm>
          <a:off x="163293" y="1928631"/>
          <a:ext cx="11821880" cy="295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ttore dritto 5">
            <a:extLst>
              <a:ext uri="{FF2B5EF4-FFF2-40B4-BE49-F238E27FC236}">
                <a16:creationId xmlns:a16="http://schemas.microsoft.com/office/drawing/2014/main" id="{A7658CFD-32D9-F95C-7A92-31DEC4BABDE2}"/>
              </a:ext>
            </a:extLst>
          </p:cNvPr>
          <p:cNvCxnSpPr>
            <a:cxnSpLocks/>
          </p:cNvCxnSpPr>
          <p:nvPr/>
        </p:nvCxnSpPr>
        <p:spPr>
          <a:xfrm flipV="1">
            <a:off x="9254483" y="1898888"/>
            <a:ext cx="0" cy="2545078"/>
          </a:xfrm>
          <a:prstGeom prst="line">
            <a:avLst/>
          </a:prstGeom>
          <a:noFill/>
          <a:ln w="9525" cap="flat" cmpd="sng" algn="ctr">
            <a:solidFill>
              <a:srgbClr val="595959">
                <a:lumMod val="60000"/>
                <a:lumOff val="40000"/>
              </a:srgbClr>
            </a:solidFill>
            <a:prstDash val="dash"/>
          </a:ln>
          <a:effectLst/>
        </p:spPr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75E52C25-5BA6-2F31-747D-4BB2D71CBB0A}"/>
              </a:ext>
            </a:extLst>
          </p:cNvPr>
          <p:cNvSpPr/>
          <p:nvPr/>
        </p:nvSpPr>
        <p:spPr>
          <a:xfrm>
            <a:off x="3123717" y="2512223"/>
            <a:ext cx="899816" cy="848601"/>
          </a:xfrm>
          <a:prstGeom prst="ellipse">
            <a:avLst/>
          </a:prstGeom>
          <a:noFill/>
          <a:ln w="25400" cap="flat" cmpd="sng" algn="ctr">
            <a:solidFill>
              <a:srgbClr val="556D9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7D47EFE-F65D-A593-0634-16DC09554F1A}"/>
              </a:ext>
            </a:extLst>
          </p:cNvPr>
          <p:cNvSpPr/>
          <p:nvPr/>
        </p:nvSpPr>
        <p:spPr>
          <a:xfrm>
            <a:off x="5646097" y="2490452"/>
            <a:ext cx="899816" cy="848601"/>
          </a:xfrm>
          <a:prstGeom prst="ellipse">
            <a:avLst/>
          </a:prstGeom>
          <a:noFill/>
          <a:ln w="25400" cap="flat" cmpd="sng" algn="ctr">
            <a:solidFill>
              <a:srgbClr val="556D9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E5DF35-0F8B-25AA-3F31-E208C0ABCF5F}"/>
              </a:ext>
            </a:extLst>
          </p:cNvPr>
          <p:cNvSpPr txBox="1"/>
          <p:nvPr/>
        </p:nvSpPr>
        <p:spPr>
          <a:xfrm>
            <a:off x="386914" y="5032682"/>
            <a:ext cx="11418171" cy="7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04800" algn="ctr">
              <a:lnSpc>
                <a:spcPct val="115000"/>
              </a:lnSpc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tx1"/>
                </a:solidFill>
                <a:latin typeface="Catamaran Light" panose="020B0604020202020204" charset="0"/>
                <a:ea typeface="Catamaran Light"/>
                <a:cs typeface="Catamaran Light" panose="020B0604020202020204" charset="0"/>
                <a:sym typeface="Catamaran Light"/>
              </a:defRPr>
            </a:lvl1pPr>
            <a:lvl2pPr marL="914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15240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tamaran Light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tamaran Light"/>
              </a:rPr>
              <a:t>Complessivamente, gli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tamaran Light"/>
              </a:rPr>
              <a:t>uomini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tamaran Light"/>
              </a:rPr>
              <a:t> presentano un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tamaran Light"/>
              </a:rPr>
              <a:t>profilo medio più elevato nelle aree a valenza positiva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tamaran Light"/>
              </a:rPr>
              <a:t>. Gli scarti più marcati rispetto alle donne si osservano nella </a:t>
            </a:r>
            <a:r>
              <a:rPr kumimoji="0" lang="it-IT" sz="14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tamaran Light"/>
              </a:rPr>
              <a:t>gestione delle tecnologie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tamaran Light"/>
              </a:rPr>
              <a:t> e nel </a:t>
            </a:r>
            <a:r>
              <a:rPr kumimoji="0" lang="it-IT" sz="14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tamaran Light"/>
              </a:rPr>
              <a:t>rapporto con le Regioni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tamaran Light"/>
              </a:rPr>
              <a:t>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05D3AA-8858-8394-9C87-04A9F827AB41}"/>
              </a:ext>
            </a:extLst>
          </p:cNvPr>
          <p:cNvSpPr txBox="1"/>
          <p:nvPr/>
        </p:nvSpPr>
        <p:spPr>
          <a:xfrm>
            <a:off x="569576" y="5988585"/>
            <a:ext cx="1131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sono cerchiati i confronti che richiedono maggiore attenzione, in quanto mostrano differenze tra i sottogruppi rispetto alla media teorica.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2B9B06-7866-9FC0-7749-B4AF481D0BFF}"/>
              </a:ext>
            </a:extLst>
          </p:cNvPr>
          <p:cNvSpPr txBox="1"/>
          <p:nvPr/>
        </p:nvSpPr>
        <p:spPr>
          <a:xfrm>
            <a:off x="2002523" y="643686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E0E0E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*D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E0E0E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imensioni a valenza negativa, da leggere in direzione opposta alle altre. 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E0E0E0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C20E5-EB95-863F-C916-32B5E1BD9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p43">
            <a:extLst>
              <a:ext uri="{FF2B5EF4-FFF2-40B4-BE49-F238E27FC236}">
                <a16:creationId xmlns:a16="http://schemas.microsoft.com/office/drawing/2014/main" id="{1FED7E60-72B4-89D4-01DB-82B74D05A6FF}"/>
              </a:ext>
            </a:extLst>
          </p:cNvPr>
          <p:cNvSpPr txBox="1">
            <a:spLocks/>
          </p:cNvSpPr>
          <p:nvPr/>
        </p:nvSpPr>
        <p:spPr>
          <a:xfrm>
            <a:off x="2788401" y="1329305"/>
            <a:ext cx="6615197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dirty="0">
                <a:sym typeface="Livvic"/>
              </a:rPr>
              <a:t>CONFRONTI IN BASE ALL’ETÀ</a:t>
            </a:r>
          </a:p>
        </p:txBody>
      </p:sp>
      <p:cxnSp>
        <p:nvCxnSpPr>
          <p:cNvPr id="4" name="Connettore dritto 3">
            <a:extLst>
              <a:ext uri="{FF2B5EF4-FFF2-40B4-BE49-F238E27FC236}">
                <a16:creationId xmlns:a16="http://schemas.microsoft.com/office/drawing/2014/main" id="{5A1F3785-EAFB-9A0A-3641-6DA7C6DA8149}"/>
              </a:ext>
            </a:extLst>
          </p:cNvPr>
          <p:cNvCxnSpPr>
            <a:cxnSpLocks/>
          </p:cNvCxnSpPr>
          <p:nvPr/>
        </p:nvCxnSpPr>
        <p:spPr>
          <a:xfrm>
            <a:off x="596145" y="3391072"/>
            <a:ext cx="11160426" cy="0"/>
          </a:xfrm>
          <a:prstGeom prst="line">
            <a:avLst/>
          </a:prstGeom>
          <a:noFill/>
          <a:ln w="19050" cap="flat" cmpd="sng" algn="ctr">
            <a:solidFill>
              <a:srgbClr val="556D96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C7FC5DD-E4B6-62A0-9686-3E9DDF446213}"/>
              </a:ext>
            </a:extLst>
          </p:cNvPr>
          <p:cNvGrpSpPr/>
          <p:nvPr/>
        </p:nvGrpSpPr>
        <p:grpSpPr>
          <a:xfrm>
            <a:off x="310243" y="2263527"/>
            <a:ext cx="11571514" cy="2678582"/>
            <a:chOff x="580079" y="2263527"/>
            <a:chExt cx="7352679" cy="2508218"/>
          </a:xfrm>
        </p:grpSpPr>
        <p:graphicFrame>
          <p:nvGraphicFramePr>
            <p:cNvPr id="3" name="Grafico 2">
              <a:extLst>
                <a:ext uri="{FF2B5EF4-FFF2-40B4-BE49-F238E27FC236}">
                  <a16:creationId xmlns:a16="http://schemas.microsoft.com/office/drawing/2014/main" id="{F2ECA01C-851A-4D0D-7125-4CC56D56731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6089850"/>
                </p:ext>
              </p:extLst>
            </p:nvPr>
          </p:nvGraphicFramePr>
          <p:xfrm>
            <a:off x="580079" y="2263527"/>
            <a:ext cx="7352679" cy="25082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25C6281-F2EC-82A3-6098-00D75345B395}"/>
                </a:ext>
              </a:extLst>
            </p:cNvPr>
            <p:cNvSpPr txBox="1"/>
            <p:nvPr/>
          </p:nvSpPr>
          <p:spPr>
            <a:xfrm>
              <a:off x="1669751" y="262002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r>
                <a:rPr lang="it-IT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9EDE2F2-0EAD-BD26-9BA7-FD5CF1C5D013}"/>
                </a:ext>
              </a:extLst>
            </p:cNvPr>
            <p:cNvSpPr txBox="1"/>
            <p:nvPr/>
          </p:nvSpPr>
          <p:spPr>
            <a:xfrm>
              <a:off x="3213276" y="230138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r>
                <a:rPr lang="it-IT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427F9321-24B9-DBFA-27CB-61DD5CCC8080}"/>
                </a:ext>
              </a:extLst>
            </p:cNvPr>
            <p:cNvSpPr txBox="1"/>
            <p:nvPr/>
          </p:nvSpPr>
          <p:spPr>
            <a:xfrm>
              <a:off x="5208565" y="286509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r>
                <a:rPr lang="it-IT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7BD26C5-5656-451C-A776-B7E6231939C0}"/>
                </a:ext>
              </a:extLst>
            </p:cNvPr>
            <p:cNvSpPr txBox="1"/>
            <p:nvPr/>
          </p:nvSpPr>
          <p:spPr>
            <a:xfrm>
              <a:off x="6760880" y="254542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r>
                <a:rPr lang="it-IT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06F237-DDB2-46AA-0BB3-7974870919BD}"/>
              </a:ext>
            </a:extLst>
          </p:cNvPr>
          <p:cNvSpPr txBox="1"/>
          <p:nvPr/>
        </p:nvSpPr>
        <p:spPr>
          <a:xfrm>
            <a:off x="310243" y="5057797"/>
            <a:ext cx="11446328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52400" indent="0" algn="just">
              <a:lnSpc>
                <a:spcPct val="115000"/>
              </a:lnSpc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tx1"/>
                </a:solidFill>
                <a:latin typeface="Catamaran Light" panose="020B0604020202020204" charset="0"/>
                <a:ea typeface="Catamaran Light"/>
                <a:cs typeface="Catamaran Light" panose="020B0604020202020204" charset="0"/>
              </a:defRPr>
            </a:lvl1pPr>
            <a:lvl2pPr marL="914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2pPr>
            <a:lvl3pPr marL="1371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3pPr>
            <a:lvl4pPr marL="18288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4pPr>
            <a:lvl5pPr marL="22860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5pPr>
            <a:lvl6pPr marL="27432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6pPr>
            <a:lvl7pPr marL="3200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7pPr>
            <a:lvl8pPr marL="3657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8pPr>
            <a:lvl9pPr marL="4114800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9pPr>
          </a:lstStyle>
          <a:p>
            <a:pPr marL="15240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tamaran Light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 l’aumentare dell’età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cresce la percezione positiva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della </a:t>
            </a:r>
            <a:r>
              <a:rPr kumimoji="0" lang="it-IT" sz="14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direzione strategica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rispetto alla fattiva collaborazione e sostegno reciproco con i colleghi e </a:t>
            </a:r>
            <a:r>
              <a:rPr kumimoji="0" lang="it-IT" sz="14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dell’utilità delle tecnologie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attualmente impiegate nel lavoro.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6A80198-E62A-2B2D-F9F9-C5D777E22F87}"/>
              </a:ext>
            </a:extLst>
          </p:cNvPr>
          <p:cNvSpPr txBox="1"/>
          <p:nvPr/>
        </p:nvSpPr>
        <p:spPr>
          <a:xfrm>
            <a:off x="569576" y="5792643"/>
            <a:ext cx="1118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Lettere diverse (a, b) indicano medie statisticamente diverse; l’assenza di lettere indica che la media di quella categoria non differisce statisticamente dalle altre categorie rappresentate.</a:t>
            </a:r>
          </a:p>
        </p:txBody>
      </p:sp>
    </p:spTree>
    <p:extLst>
      <p:ext uri="{BB962C8B-B14F-4D97-AF65-F5344CB8AC3E}">
        <p14:creationId xmlns:p14="http://schemas.microsoft.com/office/powerpoint/2010/main" val="2521255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3522C-D910-5FE8-D8B6-E8A9CC6DD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ritto 3">
            <a:extLst>
              <a:ext uri="{FF2B5EF4-FFF2-40B4-BE49-F238E27FC236}">
                <a16:creationId xmlns:a16="http://schemas.microsoft.com/office/drawing/2014/main" id="{A07E2FFE-4C7E-3F3E-9C80-23A6A0A19BB2}"/>
              </a:ext>
            </a:extLst>
          </p:cNvPr>
          <p:cNvCxnSpPr>
            <a:cxnSpLocks/>
          </p:cNvCxnSpPr>
          <p:nvPr/>
        </p:nvCxnSpPr>
        <p:spPr>
          <a:xfrm>
            <a:off x="519837" y="3216535"/>
            <a:ext cx="11247620" cy="0"/>
          </a:xfrm>
          <a:prstGeom prst="line">
            <a:avLst/>
          </a:prstGeom>
          <a:noFill/>
          <a:ln w="22225" cap="flat" cmpd="sng" algn="ctr">
            <a:solidFill>
              <a:srgbClr val="556D9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" name="Google Shape;384;p43">
            <a:extLst>
              <a:ext uri="{FF2B5EF4-FFF2-40B4-BE49-F238E27FC236}">
                <a16:creationId xmlns:a16="http://schemas.microsoft.com/office/drawing/2014/main" id="{D489BB5A-9F80-BC80-A064-BD6FD9D4618E}"/>
              </a:ext>
            </a:extLst>
          </p:cNvPr>
          <p:cNvSpPr txBox="1">
            <a:spLocks/>
          </p:cNvSpPr>
          <p:nvPr/>
        </p:nvSpPr>
        <p:spPr>
          <a:xfrm>
            <a:off x="620485" y="1463624"/>
            <a:ext cx="10951029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dirty="0">
                <a:sym typeface="Livvic"/>
              </a:rPr>
              <a:t>CONFRONTI IN BASE ALL’ANZIANITÀ ORGANIZZATIVA 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9A7813D-84D8-5E91-ACC7-572EC4704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218471"/>
              </p:ext>
            </p:extLst>
          </p:nvPr>
        </p:nvGraphicFramePr>
        <p:xfrm>
          <a:off x="297235" y="2175271"/>
          <a:ext cx="11600851" cy="250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CAE9D5-97A0-C957-EBCE-FCC76F6EB52A}"/>
              </a:ext>
            </a:extLst>
          </p:cNvPr>
          <p:cNvSpPr txBox="1"/>
          <p:nvPr/>
        </p:nvSpPr>
        <p:spPr>
          <a:xfrm>
            <a:off x="7308561" y="2257361"/>
            <a:ext cx="52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79D367-4EF6-2B63-D159-5F10FC94EDAC}"/>
              </a:ext>
            </a:extLst>
          </p:cNvPr>
          <p:cNvSpPr txBox="1"/>
          <p:nvPr/>
        </p:nvSpPr>
        <p:spPr>
          <a:xfrm>
            <a:off x="9815421" y="2527237"/>
            <a:ext cx="52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75A533-C5A9-C073-9C05-23EBBF754C0C}"/>
              </a:ext>
            </a:extLst>
          </p:cNvPr>
          <p:cNvSpPr txBox="1"/>
          <p:nvPr/>
        </p:nvSpPr>
        <p:spPr>
          <a:xfrm>
            <a:off x="413659" y="4782957"/>
            <a:ext cx="11157856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52400" indent="0" algn="just">
              <a:lnSpc>
                <a:spcPct val="115000"/>
              </a:lnSpc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tx1"/>
                </a:solidFill>
                <a:latin typeface="Catamaran Light" panose="020B0604020202020204" charset="0"/>
                <a:ea typeface="Catamaran Light"/>
                <a:cs typeface="Catamaran Light" panose="020B0604020202020204" charset="0"/>
              </a:defRPr>
            </a:lvl1pPr>
            <a:lvl2pPr marL="914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2pPr>
            <a:lvl3pPr marL="1371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3pPr>
            <a:lvl4pPr marL="18288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4pPr>
            <a:lvl5pPr marL="22860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5pPr>
            <a:lvl6pPr marL="27432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6pPr>
            <a:lvl7pPr marL="3200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7pPr>
            <a:lvl8pPr marL="3657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8pPr>
            <a:lvl9pPr marL="4114800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9pPr>
          </a:lstStyle>
          <a:p>
            <a:pPr marL="15240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tamaran Light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Livelli più elevati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 </a:t>
            </a:r>
            <a:r>
              <a:rPr kumimoji="0" lang="it-IT" sz="14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autoefficacia nella gestione delle emozioni negative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si osservano tra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 lavora </a:t>
            </a:r>
            <a:r>
              <a:rPr lang="it-IT" sz="1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nell’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azienda da 11 a 15 anni</a:t>
            </a:r>
            <a:r>
              <a:rPr lang="it-IT" sz="1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-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indicare una maggiore maturità emotiva e capacità di autoregolazione acquisita con l’esperienza</a:t>
            </a:r>
            <a:r>
              <a:rPr lang="it-IT" sz="14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– </a:t>
            </a:r>
            <a:r>
              <a:rPr lang="it-IT" sz="1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rispetto a chi ha maggiore anzianità organizzativa (da 16 anni in poi).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0DD9F5-D796-E5A0-D9D1-08D1CEDD1078}"/>
              </a:ext>
            </a:extLst>
          </p:cNvPr>
          <p:cNvSpPr txBox="1"/>
          <p:nvPr/>
        </p:nvSpPr>
        <p:spPr>
          <a:xfrm>
            <a:off x="569576" y="5792643"/>
            <a:ext cx="1118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Lettere diverse (a, b) indicano medie statisticamente diverse; l’assenza di lettere indica che la media di quella categoria non differisce statisticamente dalle altre categorie rappresentate.</a:t>
            </a:r>
          </a:p>
        </p:txBody>
      </p:sp>
    </p:spTree>
    <p:extLst>
      <p:ext uri="{BB962C8B-B14F-4D97-AF65-F5344CB8AC3E}">
        <p14:creationId xmlns:p14="http://schemas.microsoft.com/office/powerpoint/2010/main" val="2609228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CAD1C-DCF0-1FBE-88E6-0B7A14A5A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ritto 6">
            <a:extLst>
              <a:ext uri="{FF2B5EF4-FFF2-40B4-BE49-F238E27FC236}">
                <a16:creationId xmlns:a16="http://schemas.microsoft.com/office/drawing/2014/main" id="{FAE498FE-3228-9EE5-B248-FCB11BD71A4B}"/>
              </a:ext>
            </a:extLst>
          </p:cNvPr>
          <p:cNvCxnSpPr>
            <a:cxnSpLocks/>
          </p:cNvCxnSpPr>
          <p:nvPr/>
        </p:nvCxnSpPr>
        <p:spPr>
          <a:xfrm>
            <a:off x="435429" y="3256944"/>
            <a:ext cx="11420033" cy="0"/>
          </a:xfrm>
          <a:prstGeom prst="line">
            <a:avLst/>
          </a:prstGeom>
          <a:noFill/>
          <a:ln w="19050" cap="flat" cmpd="sng" algn="ctr">
            <a:solidFill>
              <a:srgbClr val="556D9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" name="Google Shape;384;p43">
            <a:extLst>
              <a:ext uri="{FF2B5EF4-FFF2-40B4-BE49-F238E27FC236}">
                <a16:creationId xmlns:a16="http://schemas.microsoft.com/office/drawing/2014/main" id="{58C5569B-1C3F-989D-1D7D-A0137D5141CE}"/>
              </a:ext>
            </a:extLst>
          </p:cNvPr>
          <p:cNvSpPr txBox="1">
            <a:spLocks/>
          </p:cNvSpPr>
          <p:nvPr/>
        </p:nvSpPr>
        <p:spPr>
          <a:xfrm>
            <a:off x="1379189" y="1310971"/>
            <a:ext cx="9433621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dirty="0">
                <a:sym typeface="Livvic"/>
              </a:rPr>
              <a:t>CONFRONTI IN BASE AL TERRITORIO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86BCDF7-DA07-555B-C86A-43642609657D}"/>
              </a:ext>
            </a:extLst>
          </p:cNvPr>
          <p:cNvSpPr txBox="1"/>
          <p:nvPr/>
        </p:nvSpPr>
        <p:spPr>
          <a:xfrm>
            <a:off x="249526" y="4839189"/>
            <a:ext cx="11438435" cy="95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52400" indent="0" algn="just">
              <a:lnSpc>
                <a:spcPct val="115000"/>
              </a:lnSpc>
              <a:buClr>
                <a:schemeClr val="dk1"/>
              </a:buClr>
              <a:buSzPts val="1200"/>
              <a:buFont typeface="Catamaran Light"/>
              <a:buNone/>
              <a:defRPr sz="1200" b="1">
                <a:solidFill>
                  <a:schemeClr val="tx1"/>
                </a:solidFill>
                <a:latin typeface="Catamaran Light" panose="020B0604020202020204" charset="0"/>
                <a:ea typeface="Catamaran Light"/>
                <a:cs typeface="Catamaran Light" panose="020B0604020202020204" charset="0"/>
              </a:defRPr>
            </a:lvl1pPr>
            <a:lvl2pPr marL="914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2pPr>
            <a:lvl3pPr marL="1371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3pPr>
            <a:lvl4pPr marL="18288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4pPr>
            <a:lvl5pPr marL="22860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5pPr>
            <a:lvl6pPr marL="27432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6pPr>
            <a:lvl7pPr marL="3200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7pPr>
            <a:lvl8pPr marL="3657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8pPr>
            <a:lvl9pPr marL="4114800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None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</a:defRPr>
            </a:lvl9pPr>
          </a:lstStyle>
          <a:p>
            <a:pPr marL="15240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tamaran Light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Complessivamente, le aziende del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Sud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riportano punteggi più elevati in tutte le dimensioni a valenza positiva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In particolare nel </a:t>
            </a:r>
            <a:r>
              <a:rPr kumimoji="0" lang="it-IT" sz="14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rapporto con i MMG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dove Nord e Centro si collocano al di sotto della media. Rispetto al </a:t>
            </a:r>
            <a:r>
              <a:rPr kumimoji="0" lang="it-IT" sz="14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conflitto lavoro–famiglia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sia Nord che Sud mostrano valori più alti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rispetto al Centro, indicando una maggiore percezione di interferenza tra sfera lavorativa e personale.</a:t>
            </a:r>
          </a:p>
          <a:p>
            <a:pPr marL="15240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tamaran Light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EDD9F12-DE22-F032-8CAE-5412ADBED845}"/>
              </a:ext>
            </a:extLst>
          </p:cNvPr>
          <p:cNvSpPr/>
          <p:nvPr/>
        </p:nvSpPr>
        <p:spPr>
          <a:xfrm>
            <a:off x="9562385" y="2027769"/>
            <a:ext cx="2293077" cy="2470170"/>
          </a:xfrm>
          <a:prstGeom prst="rect">
            <a:avLst/>
          </a:prstGeom>
          <a:solidFill>
            <a:srgbClr val="434343">
              <a:lumMod val="20000"/>
              <a:lumOff val="80000"/>
              <a:alpha val="4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AF9200F0-B223-6510-232C-C79D9489CC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981946"/>
              </p:ext>
            </p:extLst>
          </p:nvPr>
        </p:nvGraphicFramePr>
        <p:xfrm>
          <a:off x="231051" y="2138145"/>
          <a:ext cx="11729896" cy="270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ttore dritto 5">
            <a:extLst>
              <a:ext uri="{FF2B5EF4-FFF2-40B4-BE49-F238E27FC236}">
                <a16:creationId xmlns:a16="http://schemas.microsoft.com/office/drawing/2014/main" id="{1FE707C1-DDC2-D404-28BC-FB0A4F5CB023}"/>
              </a:ext>
            </a:extLst>
          </p:cNvPr>
          <p:cNvCxnSpPr>
            <a:cxnSpLocks/>
          </p:cNvCxnSpPr>
          <p:nvPr/>
        </p:nvCxnSpPr>
        <p:spPr>
          <a:xfrm flipV="1">
            <a:off x="9562512" y="2021859"/>
            <a:ext cx="0" cy="2470170"/>
          </a:xfrm>
          <a:prstGeom prst="line">
            <a:avLst/>
          </a:prstGeom>
          <a:noFill/>
          <a:ln w="9525" cap="flat" cmpd="sng" algn="ctr">
            <a:solidFill>
              <a:srgbClr val="595959">
                <a:lumMod val="60000"/>
                <a:lumOff val="40000"/>
              </a:srgbClr>
            </a:solidFill>
            <a:prstDash val="dash"/>
          </a:ln>
          <a:effectLst/>
        </p:spPr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FD3C8AE2-9D77-C9BA-945B-EB5593BC0D4D}"/>
              </a:ext>
            </a:extLst>
          </p:cNvPr>
          <p:cNvSpPr/>
          <p:nvPr/>
        </p:nvSpPr>
        <p:spPr>
          <a:xfrm>
            <a:off x="9772978" y="2245316"/>
            <a:ext cx="1760084" cy="1245989"/>
          </a:xfrm>
          <a:prstGeom prst="ellipse">
            <a:avLst/>
          </a:prstGeom>
          <a:noFill/>
          <a:ln w="25400" cap="flat" cmpd="sng" algn="ctr">
            <a:solidFill>
              <a:srgbClr val="556D9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E191FA-DE32-5795-818A-C82F0596AB3A}"/>
              </a:ext>
            </a:extLst>
          </p:cNvPr>
          <p:cNvSpPr txBox="1"/>
          <p:nvPr/>
        </p:nvSpPr>
        <p:spPr>
          <a:xfrm>
            <a:off x="1004843" y="2326682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4B1835-673D-6101-FF52-15336502C461}"/>
              </a:ext>
            </a:extLst>
          </p:cNvPr>
          <p:cNvSpPr txBox="1"/>
          <p:nvPr/>
        </p:nvSpPr>
        <p:spPr>
          <a:xfrm>
            <a:off x="2002523" y="2146289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084DB7-BA0A-3368-C8ED-39856FB9579A}"/>
              </a:ext>
            </a:extLst>
          </p:cNvPr>
          <p:cNvSpPr txBox="1"/>
          <p:nvPr/>
        </p:nvSpPr>
        <p:spPr>
          <a:xfrm>
            <a:off x="1500380" y="2326682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80770C-E5F7-654E-73F7-C6DC0B7B9351}"/>
              </a:ext>
            </a:extLst>
          </p:cNvPr>
          <p:cNvSpPr txBox="1"/>
          <p:nvPr/>
        </p:nvSpPr>
        <p:spPr>
          <a:xfrm>
            <a:off x="3242051" y="2570502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9EB394-ABB3-25BD-05E7-2DB4179DBD8D}"/>
              </a:ext>
            </a:extLst>
          </p:cNvPr>
          <p:cNvSpPr txBox="1"/>
          <p:nvPr/>
        </p:nvSpPr>
        <p:spPr>
          <a:xfrm>
            <a:off x="4239731" y="2390109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1D048C5-CCE8-1811-1315-0CC5D3A5460B}"/>
              </a:ext>
            </a:extLst>
          </p:cNvPr>
          <p:cNvSpPr txBox="1"/>
          <p:nvPr/>
        </p:nvSpPr>
        <p:spPr>
          <a:xfrm>
            <a:off x="3737588" y="2570502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0C57C6-40CF-054C-75D4-9BC9587F164F}"/>
              </a:ext>
            </a:extLst>
          </p:cNvPr>
          <p:cNvSpPr txBox="1"/>
          <p:nvPr/>
        </p:nvSpPr>
        <p:spPr>
          <a:xfrm>
            <a:off x="5526920" y="2899434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3186D6-F1B6-6505-0494-3EDC82C30A2C}"/>
              </a:ext>
            </a:extLst>
          </p:cNvPr>
          <p:cNvSpPr txBox="1"/>
          <p:nvPr/>
        </p:nvSpPr>
        <p:spPr>
          <a:xfrm>
            <a:off x="6476939" y="2657290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6CD4E79-C0F4-C8CA-B068-7EBD03BE1999}"/>
              </a:ext>
            </a:extLst>
          </p:cNvPr>
          <p:cNvSpPr txBox="1"/>
          <p:nvPr/>
        </p:nvSpPr>
        <p:spPr>
          <a:xfrm>
            <a:off x="6013853" y="2947869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2EC3406-B0AA-879A-E253-48EA4C5C8BF7}"/>
              </a:ext>
            </a:extLst>
          </p:cNvPr>
          <p:cNvSpPr txBox="1"/>
          <p:nvPr/>
        </p:nvSpPr>
        <p:spPr>
          <a:xfrm>
            <a:off x="8712983" y="2224230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A47F32D-2E4B-551D-6615-028CC35C6D1A}"/>
              </a:ext>
            </a:extLst>
          </p:cNvPr>
          <p:cNvSpPr txBox="1"/>
          <p:nvPr/>
        </p:nvSpPr>
        <p:spPr>
          <a:xfrm>
            <a:off x="8283061" y="2466639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DF736F8-234C-28EF-FCB8-F0E884F99AC0}"/>
              </a:ext>
            </a:extLst>
          </p:cNvPr>
          <p:cNvSpPr txBox="1"/>
          <p:nvPr/>
        </p:nvSpPr>
        <p:spPr>
          <a:xfrm>
            <a:off x="9958426" y="2466044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D3A5E9B-7631-B9F3-91EF-A366699FD9FB}"/>
              </a:ext>
            </a:extLst>
          </p:cNvPr>
          <p:cNvSpPr txBox="1"/>
          <p:nvPr/>
        </p:nvSpPr>
        <p:spPr>
          <a:xfrm>
            <a:off x="10956106" y="2335532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5435ABE-7187-665A-4449-38E5153FA043}"/>
              </a:ext>
            </a:extLst>
          </p:cNvPr>
          <p:cNvSpPr txBox="1"/>
          <p:nvPr/>
        </p:nvSpPr>
        <p:spPr>
          <a:xfrm>
            <a:off x="10559195" y="2830970"/>
            <a:ext cx="396911" cy="322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2A0797A-D77B-75B6-41FE-D6058FA57DED}"/>
              </a:ext>
            </a:extLst>
          </p:cNvPr>
          <p:cNvSpPr/>
          <p:nvPr/>
        </p:nvSpPr>
        <p:spPr>
          <a:xfrm>
            <a:off x="5240714" y="2497704"/>
            <a:ext cx="1837506" cy="1222686"/>
          </a:xfrm>
          <a:prstGeom prst="ellipse">
            <a:avLst/>
          </a:prstGeom>
          <a:noFill/>
          <a:ln w="25400" cap="flat" cmpd="sng" algn="ctr">
            <a:solidFill>
              <a:srgbClr val="556D9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8A4E223-0771-E5EB-5C17-2A9C34DBFBE7}"/>
              </a:ext>
            </a:extLst>
          </p:cNvPr>
          <p:cNvSpPr txBox="1"/>
          <p:nvPr/>
        </p:nvSpPr>
        <p:spPr>
          <a:xfrm>
            <a:off x="389383" y="5763361"/>
            <a:ext cx="1161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Lettere diverse (a, b) indicano medie statisticamente diverse; l’assenza di lettere indica che la media di quella categoria non differisce statisticamente dalle altre categorie rappresentate. Sono cerchiati i confronti che richiedono maggiore attenzione, in quanto mostrano differenze tra i sottogruppi rispetto alla media teorica.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D6163BA-7354-85EE-945C-336F422F3D56}"/>
              </a:ext>
            </a:extLst>
          </p:cNvPr>
          <p:cNvSpPr txBox="1"/>
          <p:nvPr/>
        </p:nvSpPr>
        <p:spPr>
          <a:xfrm>
            <a:off x="2002523" y="643686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E0E0E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*D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E0E0E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imensioni a valenza negativa, da leggere in direzione opposta alle altre. 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E0E0E0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53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A2646-949A-A7D7-9856-F78AF73A5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382F503-E384-E7A9-CC9F-003D6AC0E3D8}"/>
              </a:ext>
            </a:extLst>
          </p:cNvPr>
          <p:cNvSpPr/>
          <p:nvPr/>
        </p:nvSpPr>
        <p:spPr>
          <a:xfrm>
            <a:off x="1139131" y="2710223"/>
            <a:ext cx="9913738" cy="258708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it-I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Google Shape;384;p43">
            <a:extLst>
              <a:ext uri="{FF2B5EF4-FFF2-40B4-BE49-F238E27FC236}">
                <a16:creationId xmlns:a16="http://schemas.microsoft.com/office/drawing/2014/main" id="{58838FAA-B8A1-F8A0-BF1A-957E8C2BA4D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32486" y="1426195"/>
            <a:ext cx="7713329" cy="947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b="1" spc="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IMPATTO SUGLI ESITI</a:t>
            </a:r>
            <a:endParaRPr b="1" spc="0" dirty="0">
              <a:solidFill>
                <a:srgbClr val="091838"/>
              </a:solidFill>
              <a:effectLst>
                <a:outerShdw blurRad="63500" dist="38100" dir="2700000" algn="tl" rotWithShape="0">
                  <a:prstClr val="black">
                    <a:alpha val="1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CE5361-638B-DE72-22D1-BA5555E5EFAB}"/>
              </a:ext>
            </a:extLst>
          </p:cNvPr>
          <p:cNvSpPr txBox="1"/>
          <p:nvPr/>
        </p:nvSpPr>
        <p:spPr>
          <a:xfrm rot="16200000">
            <a:off x="641999" y="3784866"/>
            <a:ext cx="220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NOTA METODOLOGICA</a:t>
            </a:r>
          </a:p>
        </p:txBody>
      </p:sp>
      <p:sp>
        <p:nvSpPr>
          <p:cNvPr id="5" name="Google Shape;383;p43">
            <a:extLst>
              <a:ext uri="{FF2B5EF4-FFF2-40B4-BE49-F238E27FC236}">
                <a16:creationId xmlns:a16="http://schemas.microsoft.com/office/drawing/2014/main" id="{D61ED5F7-60A4-0F69-7EBB-373B77AA2A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24271" y="2966893"/>
            <a:ext cx="8124897" cy="194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relazioni tra dimensioni antecedenti e gli esiti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osservati sono state indagate conducendo delle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analisi di regressione.</a:t>
            </a:r>
          </a:p>
          <a:p>
            <a:pPr marL="0" indent="0" algn="just" defTabSz="914400">
              <a:buClr>
                <a:srgbClr val="000000"/>
              </a:buClr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indent="0" algn="just" defTabSz="914400">
              <a:buClr>
                <a:srgbClr val="000000"/>
              </a:buClr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indent="0"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Verranno presentate solo le relazioni significative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10890AC-2312-5549-F8E2-510856AA4FA2}"/>
              </a:ext>
            </a:extLst>
          </p:cNvPr>
          <p:cNvSpPr/>
          <p:nvPr/>
        </p:nvSpPr>
        <p:spPr>
          <a:xfrm>
            <a:off x="1713366" y="5736804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 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tamaran Light" panose="020B0604020202020204" charset="0"/>
              <a:cs typeface="Catamaran Light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33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5CBE-B8FD-D7C2-574F-E4BA6266F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8;p39">
            <a:extLst>
              <a:ext uri="{FF2B5EF4-FFF2-40B4-BE49-F238E27FC236}">
                <a16:creationId xmlns:a16="http://schemas.microsoft.com/office/drawing/2014/main" id="{44433002-CCAF-C29B-6A95-3C9CAA0CF1FD}"/>
              </a:ext>
            </a:extLst>
          </p:cNvPr>
          <p:cNvSpPr/>
          <p:nvPr/>
        </p:nvSpPr>
        <p:spPr>
          <a:xfrm>
            <a:off x="334580" y="1743538"/>
            <a:ext cx="10240014" cy="2114088"/>
          </a:xfrm>
          <a:prstGeom prst="rect">
            <a:avLst/>
          </a:prstGeom>
          <a:solidFill>
            <a:srgbClr val="091838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 Light" panose="020B0604020202020204" charset="0"/>
              <a:cs typeface="Catamaran Light" panose="020B0604020202020204" charset="0"/>
              <a:sym typeface="Arial"/>
            </a:endParaRPr>
          </a:p>
        </p:txBody>
      </p:sp>
      <p:sp>
        <p:nvSpPr>
          <p:cNvPr id="13" name="Google Shape;329;p39">
            <a:extLst>
              <a:ext uri="{FF2B5EF4-FFF2-40B4-BE49-F238E27FC236}">
                <a16:creationId xmlns:a16="http://schemas.microsoft.com/office/drawing/2014/main" id="{327C462F-2E0F-9655-037C-AAA8EA79BEAE}"/>
              </a:ext>
            </a:extLst>
          </p:cNvPr>
          <p:cNvSpPr/>
          <p:nvPr/>
        </p:nvSpPr>
        <p:spPr>
          <a:xfrm>
            <a:off x="3546088" y="4251697"/>
            <a:ext cx="8414854" cy="1531528"/>
          </a:xfrm>
          <a:prstGeom prst="rect">
            <a:avLst/>
          </a:prstGeom>
          <a:solidFill>
            <a:srgbClr val="0E47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 Light" panose="020B0604020202020204" charset="0"/>
              <a:cs typeface="Catamaran Light" panose="020B0604020202020204" charset="0"/>
              <a:sym typeface="Arial"/>
            </a:endParaRPr>
          </a:p>
        </p:txBody>
      </p:sp>
      <p:sp>
        <p:nvSpPr>
          <p:cNvPr id="15" name="Google Shape;331;p39">
            <a:extLst>
              <a:ext uri="{FF2B5EF4-FFF2-40B4-BE49-F238E27FC236}">
                <a16:creationId xmlns:a16="http://schemas.microsoft.com/office/drawing/2014/main" id="{2C7CFCC6-E453-CEF4-8D3F-CCB8B2C8AF5B}"/>
              </a:ext>
            </a:extLst>
          </p:cNvPr>
          <p:cNvSpPr txBox="1">
            <a:spLocks/>
          </p:cNvSpPr>
          <p:nvPr/>
        </p:nvSpPr>
        <p:spPr>
          <a:xfrm>
            <a:off x="628587" y="2110147"/>
            <a:ext cx="9652000" cy="18221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it-IT" sz="1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continuità con la survey condotta nel 2023, Federsanità ha promosso una </a:t>
            </a:r>
            <a:r>
              <a:rPr lang="it-IT" sz="16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 rilevazione </a:t>
            </a:r>
            <a:r>
              <a:rPr lang="it-IT" sz="1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l'obiettivo di </a:t>
            </a:r>
            <a:r>
              <a:rPr lang="it-IT" sz="16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rivalutare il livello di benessere (e </a:t>
            </a:r>
            <a:r>
              <a:rPr lang="it-IT" sz="16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 </a:t>
            </a:r>
            <a:r>
              <a:rPr lang="it-IT" sz="16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esiti) </a:t>
            </a:r>
            <a:r>
              <a:rPr lang="it-IT" sz="1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Direzioni </a:t>
            </a:r>
            <a:r>
              <a:rPr lang="it-IT" sz="16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Strategiche. </a:t>
            </a:r>
          </a:p>
          <a:p>
            <a:pPr algn="l">
              <a:lnSpc>
                <a:spcPct val="150000"/>
              </a:lnSpc>
            </a:pPr>
            <a:r>
              <a:rPr lang="it-IT" sz="16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 innovativo </a:t>
            </a:r>
            <a:r>
              <a:rPr lang="it-IT" sz="1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sz="1600" spc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it-IT" sz="1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1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l'approfondimento sulla </a:t>
            </a:r>
            <a:r>
              <a:rPr lang="it-IT" sz="16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padronanza dei processi di digitalizzazione e nella gestione delle tecnologie</a:t>
            </a:r>
            <a:r>
              <a:rPr lang="it-IT" sz="1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sz="1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spc="0" dirty="0">
              <a:solidFill>
                <a:schemeClr val="bg1"/>
              </a:solidFill>
              <a:latin typeface="Arial" panose="020B0604020202020204" pitchFamily="34" charset="0"/>
              <a:ea typeface="Catamaran Light"/>
              <a:cs typeface="Arial" panose="020B0604020202020204" pitchFamily="34" charset="0"/>
              <a:sym typeface="Catamaran Light"/>
            </a:endParaRPr>
          </a:p>
        </p:txBody>
      </p:sp>
      <p:sp>
        <p:nvSpPr>
          <p:cNvPr id="16" name="Google Shape;332;p39">
            <a:extLst>
              <a:ext uri="{FF2B5EF4-FFF2-40B4-BE49-F238E27FC236}">
                <a16:creationId xmlns:a16="http://schemas.microsoft.com/office/drawing/2014/main" id="{0E792792-04B9-45C2-53A8-5A53377E3B67}"/>
              </a:ext>
            </a:extLst>
          </p:cNvPr>
          <p:cNvSpPr txBox="1">
            <a:spLocks/>
          </p:cNvSpPr>
          <p:nvPr/>
        </p:nvSpPr>
        <p:spPr>
          <a:xfrm>
            <a:off x="3723608" y="4078493"/>
            <a:ext cx="8059814" cy="18221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it-IT" sz="1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risultati </a:t>
            </a:r>
            <a:r>
              <a:rPr lang="it-IT" sz="16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</a:t>
            </a:r>
            <a:r>
              <a:rPr lang="it-IT" sz="16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aggiunto </a:t>
            </a:r>
            <a:r>
              <a:rPr lang="it-IT" sz="1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nuove evidenze sul </a:t>
            </a:r>
            <a:r>
              <a:rPr lang="it-IT" sz="16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rapporto con le tecnologie </a:t>
            </a:r>
            <a:r>
              <a:rPr lang="it-IT" sz="16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sz="16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 per lo sviluppo degli esiti organizzativi indagati.</a:t>
            </a:r>
            <a:endParaRPr lang="it-IT" sz="1600" b="1" spc="0" dirty="0">
              <a:solidFill>
                <a:schemeClr val="bg1"/>
              </a:solidFill>
              <a:latin typeface="Arial" panose="020B0604020202020204" pitchFamily="34" charset="0"/>
              <a:ea typeface="Catamaran Light"/>
              <a:cs typeface="Arial" panose="020B0604020202020204" pitchFamily="34" charset="0"/>
              <a:sym typeface="Catamaran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477712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E7E6B-8CF6-0505-B963-95C27A17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2 22">
            <a:extLst>
              <a:ext uri="{FF2B5EF4-FFF2-40B4-BE49-F238E27FC236}">
                <a16:creationId xmlns:a16="http://schemas.microsoft.com/office/drawing/2014/main" id="{109EEBAF-B1E3-52EA-27E7-8B2B3DB60CA2}"/>
              </a:ext>
            </a:extLst>
          </p:cNvPr>
          <p:cNvCxnSpPr>
            <a:cxnSpLocks/>
          </p:cNvCxnSpPr>
          <p:nvPr/>
        </p:nvCxnSpPr>
        <p:spPr>
          <a:xfrm flipV="1">
            <a:off x="2619869" y="3888218"/>
            <a:ext cx="1261814" cy="1006754"/>
          </a:xfrm>
          <a:prstGeom prst="straightConnector1">
            <a:avLst/>
          </a:prstGeom>
          <a:noFill/>
          <a:ln w="31750" cap="flat" cmpd="sng" algn="ctr">
            <a:solidFill>
              <a:srgbClr val="A4AAA6"/>
            </a:solidFill>
            <a:prstDash val="solid"/>
            <a:tailEnd type="triangle"/>
          </a:ln>
          <a:effectLst/>
        </p:spPr>
      </p:cxnSp>
      <p:sp>
        <p:nvSpPr>
          <p:cNvPr id="3" name="Google Shape;384;p43">
            <a:extLst>
              <a:ext uri="{FF2B5EF4-FFF2-40B4-BE49-F238E27FC236}">
                <a16:creationId xmlns:a16="http://schemas.microsoft.com/office/drawing/2014/main" id="{A602926A-B94E-87D6-72CA-2C962FC970B4}"/>
              </a:ext>
            </a:extLst>
          </p:cNvPr>
          <p:cNvSpPr txBox="1">
            <a:spLocks/>
          </p:cNvSpPr>
          <p:nvPr/>
        </p:nvSpPr>
        <p:spPr>
          <a:xfrm>
            <a:off x="-52780" y="1396385"/>
            <a:ext cx="9207085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sz="2800" dirty="0">
                <a:sym typeface="Livvic"/>
              </a:rPr>
              <a:t>COSA DETERMINA IL WORK ENGAGEMENT?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410C392-11A0-8139-D6F7-885C774E45CF}"/>
              </a:ext>
            </a:extLst>
          </p:cNvPr>
          <p:cNvSpPr/>
          <p:nvPr/>
        </p:nvSpPr>
        <p:spPr>
          <a:xfrm>
            <a:off x="3616315" y="3062859"/>
            <a:ext cx="1800000" cy="710888"/>
          </a:xfrm>
          <a:prstGeom prst="roundRect">
            <a:avLst>
              <a:gd name="adj" fmla="val 29013"/>
            </a:avLst>
          </a:prstGeom>
          <a:solidFill>
            <a:srgbClr val="CCC1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WORK ENGAGEMENT</a:t>
            </a:r>
            <a:endParaRPr kumimoji="0" lang="it-IT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  <a:sym typeface="Arial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48A0222-E7A7-6C65-FF56-C127ACE46021}"/>
              </a:ext>
            </a:extLst>
          </p:cNvPr>
          <p:cNvSpPr/>
          <p:nvPr/>
        </p:nvSpPr>
        <p:spPr>
          <a:xfrm>
            <a:off x="305939" y="3916435"/>
            <a:ext cx="1913929" cy="688390"/>
          </a:xfrm>
          <a:prstGeom prst="roundRect">
            <a:avLst>
              <a:gd name="adj" fmla="val 29013"/>
            </a:avLst>
          </a:prstGeom>
          <a:solidFill>
            <a:srgbClr val="95A6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Gestione dei conflitti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Arial"/>
              </a:rPr>
              <a:t>emergenti nell’Organizzazione e con i Sindacati, mettendo in atto azioni di mediazione</a:t>
            </a:r>
          </a:p>
        </p:txBody>
      </p:sp>
      <p:cxnSp>
        <p:nvCxnSpPr>
          <p:cNvPr id="6" name="Connettore 2 30">
            <a:extLst>
              <a:ext uri="{FF2B5EF4-FFF2-40B4-BE49-F238E27FC236}">
                <a16:creationId xmlns:a16="http://schemas.microsoft.com/office/drawing/2014/main" id="{963238D6-0EA5-CE99-5656-56620FD64524}"/>
              </a:ext>
            </a:extLst>
          </p:cNvPr>
          <p:cNvCxnSpPr>
            <a:cxnSpLocks/>
          </p:cNvCxnSpPr>
          <p:nvPr/>
        </p:nvCxnSpPr>
        <p:spPr>
          <a:xfrm flipV="1">
            <a:off x="2101645" y="3692402"/>
            <a:ext cx="1485042" cy="385527"/>
          </a:xfrm>
          <a:prstGeom prst="straightConnector1">
            <a:avLst/>
          </a:prstGeom>
          <a:noFill/>
          <a:ln w="31750" cap="flat" cmpd="sng" algn="ctr">
            <a:solidFill>
              <a:srgbClr val="95A6BC"/>
            </a:solidFill>
            <a:prstDash val="solid"/>
            <a:tailEnd type="triangle"/>
          </a:ln>
          <a:effectLst/>
        </p:spPr>
      </p:cxnSp>
      <p:cxnSp>
        <p:nvCxnSpPr>
          <p:cNvPr id="7" name="Connettore 2 33">
            <a:extLst>
              <a:ext uri="{FF2B5EF4-FFF2-40B4-BE49-F238E27FC236}">
                <a16:creationId xmlns:a16="http://schemas.microsoft.com/office/drawing/2014/main" id="{37184A63-3619-8D4F-BBCC-CC84228A3512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239093" y="2598756"/>
            <a:ext cx="1347594" cy="509942"/>
          </a:xfrm>
          <a:prstGeom prst="straightConnector1">
            <a:avLst/>
          </a:prstGeom>
          <a:noFill/>
          <a:ln w="31750" cap="flat" cmpd="sng" algn="ctr">
            <a:solidFill>
              <a:srgbClr val="95A6BC"/>
            </a:solidFill>
            <a:prstDash val="solid"/>
            <a:tailEnd type="triangle"/>
          </a:ln>
          <a:effectLst/>
        </p:spPr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8E42289-43FB-3439-FEA4-1C2DDD3C069F}"/>
              </a:ext>
            </a:extLst>
          </p:cNvPr>
          <p:cNvSpPr/>
          <p:nvPr/>
        </p:nvSpPr>
        <p:spPr>
          <a:xfrm>
            <a:off x="1571768" y="4794267"/>
            <a:ext cx="1661191" cy="754322"/>
          </a:xfrm>
          <a:prstGeom prst="roundRect">
            <a:avLst>
              <a:gd name="adj" fmla="val 29013"/>
            </a:avLst>
          </a:prstGeom>
          <a:solidFill>
            <a:srgbClr val="DFE7E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Percezione dei colleghi di altre strutture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rispetto alla collaborazione e al supporto reciproco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  <a:sym typeface="Arial"/>
            </a:endParaRPr>
          </a:p>
        </p:txBody>
      </p:sp>
      <p:cxnSp>
        <p:nvCxnSpPr>
          <p:cNvPr id="9" name="Connettore 2 19">
            <a:extLst>
              <a:ext uri="{FF2B5EF4-FFF2-40B4-BE49-F238E27FC236}">
                <a16:creationId xmlns:a16="http://schemas.microsoft.com/office/drawing/2014/main" id="{01553705-620B-664F-E0E4-0A83EA0FD573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4156960" y="3888218"/>
            <a:ext cx="230951" cy="914431"/>
          </a:xfrm>
          <a:prstGeom prst="straightConnector1">
            <a:avLst/>
          </a:prstGeom>
          <a:noFill/>
          <a:ln w="31750" cap="flat" cmpd="sng" algn="ctr">
            <a:solidFill>
              <a:srgbClr val="A4AAA6"/>
            </a:solidFill>
            <a:prstDash val="solid"/>
            <a:tailEnd type="triangle"/>
          </a:ln>
          <a:effectLst/>
        </p:spPr>
      </p:cxnSp>
      <p:cxnSp>
        <p:nvCxnSpPr>
          <p:cNvPr id="10" name="Connettore 2 23">
            <a:extLst>
              <a:ext uri="{FF2B5EF4-FFF2-40B4-BE49-F238E27FC236}">
                <a16:creationId xmlns:a16="http://schemas.microsoft.com/office/drawing/2014/main" id="{7D9B4B0C-0A7B-47CC-E071-A892A2CC0E16}"/>
              </a:ext>
            </a:extLst>
          </p:cNvPr>
          <p:cNvCxnSpPr>
            <a:cxnSpLocks/>
          </p:cNvCxnSpPr>
          <p:nvPr/>
        </p:nvCxnSpPr>
        <p:spPr>
          <a:xfrm flipH="1" flipV="1">
            <a:off x="4926532" y="3923102"/>
            <a:ext cx="631238" cy="938503"/>
          </a:xfrm>
          <a:prstGeom prst="straightConnector1">
            <a:avLst/>
          </a:prstGeom>
          <a:noFill/>
          <a:ln w="38100" cap="flat" cmpd="sng" algn="ctr">
            <a:solidFill>
              <a:srgbClr val="A4AAA6"/>
            </a:solidFill>
            <a:prstDash val="solid"/>
            <a:tailEnd type="triangle"/>
          </a:ln>
          <a:effectLst/>
        </p:spPr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857665-95B8-DF59-DF12-F8299F764560}"/>
              </a:ext>
            </a:extLst>
          </p:cNvPr>
          <p:cNvSpPr txBox="1"/>
          <p:nvPr/>
        </p:nvSpPr>
        <p:spPr>
          <a:xfrm>
            <a:off x="3137392" y="4209895"/>
            <a:ext cx="277754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7F90A8-B9A2-1B55-D3C9-E89F68405A3E}"/>
              </a:ext>
            </a:extLst>
          </p:cNvPr>
          <p:cNvSpPr txBox="1"/>
          <p:nvPr/>
        </p:nvSpPr>
        <p:spPr>
          <a:xfrm>
            <a:off x="4040015" y="4269173"/>
            <a:ext cx="447634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-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9C9C4B-BB04-E217-487C-52E12FA30203}"/>
              </a:ext>
            </a:extLst>
          </p:cNvPr>
          <p:cNvSpPr txBox="1"/>
          <p:nvPr/>
        </p:nvSpPr>
        <p:spPr>
          <a:xfrm>
            <a:off x="5002544" y="4247459"/>
            <a:ext cx="398713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60BC24-12F5-5B57-2B65-EFD57E1690FE}"/>
              </a:ext>
            </a:extLst>
          </p:cNvPr>
          <p:cNvSpPr txBox="1"/>
          <p:nvPr/>
        </p:nvSpPr>
        <p:spPr>
          <a:xfrm>
            <a:off x="3057705" y="5598405"/>
            <a:ext cx="223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buClrTx/>
              <a:buSzTx/>
              <a:buFontTx/>
              <a:buNone/>
              <a:tabLst/>
              <a:defRPr kumimoji="0" sz="1800" b="1" kern="0" spc="0" normalizeH="0" baseline="0">
                <a:ln>
                  <a:noFill/>
                </a:ln>
                <a:solidFill>
                  <a:srgbClr val="95A6BC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A4AAA6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  <a:sym typeface="Arial"/>
              </a:rPr>
              <a:t>CONTESTO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5C72AE5-A8CF-B2A2-F822-76A7DFCF9E13}"/>
              </a:ext>
            </a:extLst>
          </p:cNvPr>
          <p:cNvSpPr txBox="1"/>
          <p:nvPr/>
        </p:nvSpPr>
        <p:spPr>
          <a:xfrm>
            <a:off x="153803" y="1962676"/>
            <a:ext cx="159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it-IT" b="1" kern="0">
                <a:solidFill>
                  <a:srgbClr val="8696AB"/>
                </a:solidFill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  <a:sym typeface="Arial"/>
              </a:rPr>
              <a:t>PERSONA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4E9481-5E84-9FBE-1CD5-E8B8439D3B90}"/>
              </a:ext>
            </a:extLst>
          </p:cNvPr>
          <p:cNvSpPr txBox="1"/>
          <p:nvPr/>
        </p:nvSpPr>
        <p:spPr>
          <a:xfrm>
            <a:off x="6734215" y="1961150"/>
            <a:ext cx="223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ClrTx/>
              <a:buSzTx/>
              <a:buFontTx/>
              <a:buNone/>
              <a:tabLst/>
              <a:defRPr kumimoji="0" sz="1800" b="1" kern="0" spc="0" normalizeH="0" baseline="0">
                <a:ln>
                  <a:noFill/>
                </a:ln>
                <a:solidFill>
                  <a:srgbClr val="A4AAA6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B2BBC5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  <a:sym typeface="Arial"/>
              </a:rPr>
              <a:t>TECNOLOGIE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C3F1961-AD58-CDE1-0151-B42B51550808}"/>
              </a:ext>
            </a:extLst>
          </p:cNvPr>
          <p:cNvSpPr txBox="1"/>
          <p:nvPr/>
        </p:nvSpPr>
        <p:spPr>
          <a:xfrm>
            <a:off x="2605130" y="2672542"/>
            <a:ext cx="377164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2938E56-295D-95F3-53FC-989621E47165}"/>
              </a:ext>
            </a:extLst>
          </p:cNvPr>
          <p:cNvSpPr/>
          <p:nvPr/>
        </p:nvSpPr>
        <p:spPr>
          <a:xfrm>
            <a:off x="310756" y="2968743"/>
            <a:ext cx="1908207" cy="863336"/>
          </a:xfrm>
          <a:prstGeom prst="roundRect">
            <a:avLst>
              <a:gd name="adj" fmla="val 29013"/>
            </a:avLst>
          </a:prstGeom>
          <a:solidFill>
            <a:srgbClr val="95A6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Organizzazione del lavoro e Time Management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Arial"/>
              </a:rPr>
              <a:t>riuscire a pianificare il lavoro, assegnare efficacemente le priorità e rispettare le scadenze</a:t>
            </a:r>
          </a:p>
        </p:txBody>
      </p:sp>
      <p:cxnSp>
        <p:nvCxnSpPr>
          <p:cNvPr id="19" name="Connettore 2 30">
            <a:extLst>
              <a:ext uri="{FF2B5EF4-FFF2-40B4-BE49-F238E27FC236}">
                <a16:creationId xmlns:a16="http://schemas.microsoft.com/office/drawing/2014/main" id="{64F97862-CCBF-9937-579D-A500E9BE3E8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218963" y="3400411"/>
            <a:ext cx="1273651" cy="16521"/>
          </a:xfrm>
          <a:prstGeom prst="straightConnector1">
            <a:avLst/>
          </a:prstGeom>
          <a:noFill/>
          <a:ln w="31750" cap="flat" cmpd="sng" algn="ctr">
            <a:solidFill>
              <a:srgbClr val="95A6BC"/>
            </a:solidFill>
            <a:prstDash val="solid"/>
            <a:tailEnd type="triangle"/>
          </a:ln>
          <a:effectLst/>
        </p:spPr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20EBEAC-3A7A-EC88-D5C4-072E0DFC8C52}"/>
              </a:ext>
            </a:extLst>
          </p:cNvPr>
          <p:cNvSpPr txBox="1"/>
          <p:nvPr/>
        </p:nvSpPr>
        <p:spPr>
          <a:xfrm>
            <a:off x="2588866" y="3298140"/>
            <a:ext cx="409692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568FD99-028E-3301-A3AB-6A472BDBA737}"/>
              </a:ext>
            </a:extLst>
          </p:cNvPr>
          <p:cNvSpPr txBox="1"/>
          <p:nvPr/>
        </p:nvSpPr>
        <p:spPr>
          <a:xfrm>
            <a:off x="2652960" y="3724602"/>
            <a:ext cx="375265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3A690BD1-9F1A-8E4B-54C5-C48A68C64034}"/>
              </a:ext>
            </a:extLst>
          </p:cNvPr>
          <p:cNvSpPr/>
          <p:nvPr/>
        </p:nvSpPr>
        <p:spPr>
          <a:xfrm>
            <a:off x="311661" y="2302688"/>
            <a:ext cx="1927432" cy="592136"/>
          </a:xfrm>
          <a:prstGeom prst="roundRect">
            <a:avLst>
              <a:gd name="adj" fmla="val 29013"/>
            </a:avLst>
          </a:prstGeom>
          <a:solidFill>
            <a:srgbClr val="95A6B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Arial"/>
              </a:rPr>
              <a:t>Autoefficacia relazionale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Arial"/>
              </a:rPr>
              <a:t>convinzione saper gestire e rafforzare le relazioni sul lavoro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0CAE870C-91F0-D8A8-5D3B-CE57A49F18FB}"/>
              </a:ext>
            </a:extLst>
          </p:cNvPr>
          <p:cNvSpPr/>
          <p:nvPr/>
        </p:nvSpPr>
        <p:spPr>
          <a:xfrm>
            <a:off x="3326364" y="4802649"/>
            <a:ext cx="1661191" cy="747509"/>
          </a:xfrm>
          <a:prstGeom prst="roundRect">
            <a:avLst>
              <a:gd name="adj" fmla="val 29013"/>
            </a:avLst>
          </a:prstGeom>
          <a:solidFill>
            <a:srgbClr val="DFE7E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Carico di lavoro*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percezione della quantità di tempo ed energie che il proprio lavoro richiede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  <a:sym typeface="Arial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921526A7-3142-3029-A5B1-D8ADF3F6B522}"/>
              </a:ext>
            </a:extLst>
          </p:cNvPr>
          <p:cNvSpPr/>
          <p:nvPr/>
        </p:nvSpPr>
        <p:spPr>
          <a:xfrm>
            <a:off x="5080398" y="4795048"/>
            <a:ext cx="1661191" cy="747510"/>
          </a:xfrm>
          <a:prstGeom prst="roundRect">
            <a:avLst>
              <a:gd name="adj" fmla="val 29013"/>
            </a:avLst>
          </a:prstGeom>
          <a:solidFill>
            <a:srgbClr val="DFE7E2"/>
          </a:solidFill>
          <a:ln w="38100" cap="flat" cmpd="sng" algn="ctr">
            <a:solidFill>
              <a:srgbClr val="A4AAA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Significato del lavoro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Arial"/>
              </a:rPr>
              <a:t>grado di importanza/rilevanza che il proprio lavoro ha per sé stessi e nella propria vita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E85B3018-B990-D31E-B96C-6B111B66AEE6}"/>
              </a:ext>
            </a:extLst>
          </p:cNvPr>
          <p:cNvSpPr/>
          <p:nvPr/>
        </p:nvSpPr>
        <p:spPr>
          <a:xfrm>
            <a:off x="6917748" y="2307612"/>
            <a:ext cx="1903827" cy="854080"/>
          </a:xfrm>
          <a:prstGeom prst="roundRect">
            <a:avLst>
              <a:gd name="adj" fmla="val 29013"/>
            </a:avLst>
          </a:prstGeom>
          <a:solidFill>
            <a:srgbClr val="C6CED7"/>
          </a:solidFill>
          <a:ln w="38100" cap="flat" cmpd="sng" algn="ctr">
            <a:solidFill>
              <a:srgbClr val="B4BBC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Gestione delle tecnologie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disponibilità e competenze tecnologiche nel team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  <a:sym typeface="Arial"/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1C47DCD4-034D-A5D9-A746-4FBC6370397E}"/>
              </a:ext>
            </a:extLst>
          </p:cNvPr>
          <p:cNvSpPr/>
          <p:nvPr/>
        </p:nvSpPr>
        <p:spPr>
          <a:xfrm>
            <a:off x="6908354" y="3216994"/>
            <a:ext cx="1903827" cy="1000636"/>
          </a:xfrm>
          <a:prstGeom prst="roundRect">
            <a:avLst>
              <a:gd name="adj" fmla="val 29013"/>
            </a:avLst>
          </a:prstGeom>
          <a:solidFill>
            <a:srgbClr val="C6CED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Supporto tecnologico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supporto</a:t>
            </a: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 organizzativo nella gestione delle difficoltà legate all’adattamento tecnologico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  <a:sym typeface="Arial"/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5CCDD0DD-44FF-77A5-21F1-1AD1A4ABCA34}"/>
              </a:ext>
            </a:extLst>
          </p:cNvPr>
          <p:cNvSpPr/>
          <p:nvPr/>
        </p:nvSpPr>
        <p:spPr>
          <a:xfrm>
            <a:off x="6919539" y="4265310"/>
            <a:ext cx="1902036" cy="842179"/>
          </a:xfrm>
          <a:prstGeom prst="roundRect">
            <a:avLst>
              <a:gd name="adj" fmla="val 29013"/>
            </a:avLst>
          </a:prstGeom>
          <a:solidFill>
            <a:srgbClr val="C6CED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Utilità delle tecnologie attuali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grado in cui le persone credono che l’utilizzo delle attuali tecnologie migliori le prestazioni</a:t>
            </a:r>
            <a:endParaRPr kumimoji="0" lang="it-IT" sz="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  <a:sym typeface="Arial"/>
            </a:endParaRPr>
          </a:p>
        </p:txBody>
      </p:sp>
      <p:cxnSp>
        <p:nvCxnSpPr>
          <p:cNvPr id="28" name="Connettore 2 23">
            <a:extLst>
              <a:ext uri="{FF2B5EF4-FFF2-40B4-BE49-F238E27FC236}">
                <a16:creationId xmlns:a16="http://schemas.microsoft.com/office/drawing/2014/main" id="{2442D863-DD66-577F-4092-4D57AA2F1618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445944" y="2734652"/>
            <a:ext cx="1471804" cy="367204"/>
          </a:xfrm>
          <a:prstGeom prst="straightConnector1">
            <a:avLst/>
          </a:prstGeom>
          <a:noFill/>
          <a:ln w="38100" cap="flat" cmpd="sng" algn="ctr">
            <a:solidFill>
              <a:srgbClr val="B3BBC5"/>
            </a:solidFill>
            <a:prstDash val="solid"/>
            <a:tailEnd type="triangle"/>
          </a:ln>
          <a:effectLst/>
        </p:spPr>
      </p:cxnSp>
      <p:cxnSp>
        <p:nvCxnSpPr>
          <p:cNvPr id="29" name="Connettore 2 23">
            <a:extLst>
              <a:ext uri="{FF2B5EF4-FFF2-40B4-BE49-F238E27FC236}">
                <a16:creationId xmlns:a16="http://schemas.microsoft.com/office/drawing/2014/main" id="{38CD7905-406A-D17C-B2F7-03EC55B1D422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5496196" y="3446693"/>
            <a:ext cx="1412158" cy="270619"/>
          </a:xfrm>
          <a:prstGeom prst="straightConnector1">
            <a:avLst/>
          </a:prstGeom>
          <a:noFill/>
          <a:ln w="31750" cap="flat" cmpd="sng" algn="ctr">
            <a:solidFill>
              <a:srgbClr val="B3BBC5"/>
            </a:solidFill>
            <a:prstDash val="solid"/>
            <a:tailEnd type="triangle"/>
          </a:ln>
          <a:effectLst/>
        </p:spPr>
      </p:cxnSp>
      <p:cxnSp>
        <p:nvCxnSpPr>
          <p:cNvPr id="30" name="Connettore 2 23">
            <a:extLst>
              <a:ext uri="{FF2B5EF4-FFF2-40B4-BE49-F238E27FC236}">
                <a16:creationId xmlns:a16="http://schemas.microsoft.com/office/drawing/2014/main" id="{B9A7FC48-436F-EFB2-8E48-04F7884CEDAF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5406834" y="3754421"/>
            <a:ext cx="1512705" cy="931979"/>
          </a:xfrm>
          <a:prstGeom prst="straightConnector1">
            <a:avLst/>
          </a:prstGeom>
          <a:noFill/>
          <a:ln w="31750" cap="flat" cmpd="sng" algn="ctr">
            <a:solidFill>
              <a:srgbClr val="B3BBC5"/>
            </a:solidFill>
            <a:prstDash val="solid"/>
            <a:tailEnd type="triangle"/>
          </a:ln>
          <a:effectLst/>
        </p:spPr>
      </p:cxn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E0265908-65D8-8A23-B198-C0462AE4B852}"/>
              </a:ext>
            </a:extLst>
          </p:cNvPr>
          <p:cNvSpPr/>
          <p:nvPr/>
        </p:nvSpPr>
        <p:spPr>
          <a:xfrm>
            <a:off x="5380829" y="5482253"/>
            <a:ext cx="1035370" cy="154414"/>
          </a:xfrm>
          <a:prstGeom prst="roundRect">
            <a:avLst/>
          </a:prstGeom>
          <a:solidFill>
            <a:srgbClr val="F7F7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7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Sign</a:t>
            </a:r>
            <a:r>
              <a:rPr kumimoji="0" lang="it-IT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anche nel 2023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5B7BAAA-A9F2-C6C2-F20D-0CFCD4DC4FB9}"/>
              </a:ext>
            </a:extLst>
          </p:cNvPr>
          <p:cNvSpPr txBox="1"/>
          <p:nvPr/>
        </p:nvSpPr>
        <p:spPr>
          <a:xfrm>
            <a:off x="5898514" y="3438217"/>
            <a:ext cx="281063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82A7A30-B799-C9AB-58D8-C7FEC49F9E88}"/>
              </a:ext>
            </a:extLst>
          </p:cNvPr>
          <p:cNvSpPr txBox="1"/>
          <p:nvPr/>
        </p:nvSpPr>
        <p:spPr>
          <a:xfrm>
            <a:off x="5811292" y="3963505"/>
            <a:ext cx="271446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3DDB854-5AAF-60BC-36B0-CF4387457739}"/>
              </a:ext>
            </a:extLst>
          </p:cNvPr>
          <p:cNvSpPr txBox="1"/>
          <p:nvPr/>
        </p:nvSpPr>
        <p:spPr>
          <a:xfrm>
            <a:off x="5974538" y="2779707"/>
            <a:ext cx="267394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36B1471-5A45-4CD5-A00B-8544B1DD04D3}"/>
              </a:ext>
            </a:extLst>
          </p:cNvPr>
          <p:cNvSpPr txBox="1"/>
          <p:nvPr/>
        </p:nvSpPr>
        <p:spPr>
          <a:xfrm>
            <a:off x="2002523" y="643686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E0E0E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*D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E0E0E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imensioni a valenza negativa, da leggere in direzione opposta alle altre. 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E0E0E0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04B2448-4F58-1371-F336-6E7DEDE50C17}"/>
              </a:ext>
            </a:extLst>
          </p:cNvPr>
          <p:cNvSpPr txBox="1"/>
          <p:nvPr/>
        </p:nvSpPr>
        <p:spPr>
          <a:xfrm>
            <a:off x="77252" y="6019878"/>
            <a:ext cx="12061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it-IT" sz="1100" i="1" kern="0" dirty="0">
                <a:solidFill>
                  <a:srgbClr val="000000"/>
                </a:solidFill>
                <a:latin typeface="Catamaran Light" panose="020B0604020202020204" charset="0"/>
                <a:cs typeface="Arial" panose="020B0604020202020204" pitchFamily="34" charset="0"/>
                <a:sym typeface="Arial"/>
              </a:rPr>
              <a:t>Nota: Le frecce delle determinanti più importanti sono evidenziate in grassetto. Il segno + / - indica la direzione della relazione. Sono cerchiate le dimensioni che impattano maggiormente sul work engagement.</a:t>
            </a:r>
            <a:r>
              <a:rPr lang="it-IT" sz="1100" i="1" kern="0" dirty="0">
                <a:solidFill>
                  <a:srgbClr val="000000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 </a:t>
            </a:r>
            <a:endParaRPr lang="it-IT" sz="1100" i="1" kern="0" dirty="0">
              <a:solidFill>
                <a:srgbClr val="000000"/>
              </a:solidFill>
              <a:latin typeface="Catamaran Light" panose="020B060402020202020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3849CB2-16C3-76B5-28D5-17904A2A958F}"/>
              </a:ext>
            </a:extLst>
          </p:cNvPr>
          <p:cNvSpPr txBox="1"/>
          <p:nvPr/>
        </p:nvSpPr>
        <p:spPr>
          <a:xfrm>
            <a:off x="9241350" y="2527252"/>
            <a:ext cx="2512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Impatto maggiore:</a:t>
            </a:r>
          </a:p>
          <a:p>
            <a:endParaRPr lang="it-IT" sz="12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2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significato del lavoro</a:t>
            </a:r>
            <a:r>
              <a:rPr lang="it-IT" sz="1200" b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(coerentemente con il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2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disponibilità di competenze tecnologiche nel proprio team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0209B3E7-9F25-C2AB-36FC-23C203831A16}"/>
              </a:ext>
            </a:extLst>
          </p:cNvPr>
          <p:cNvSpPr/>
          <p:nvPr/>
        </p:nvSpPr>
        <p:spPr>
          <a:xfrm>
            <a:off x="5026897" y="4658424"/>
            <a:ext cx="1755644" cy="1023133"/>
          </a:xfrm>
          <a:prstGeom prst="ellipse">
            <a:avLst/>
          </a:prstGeom>
          <a:noFill/>
          <a:ln>
            <a:solidFill>
              <a:srgbClr val="0E4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CE6C1E4F-51D8-9A81-CBF2-57E3DBD94275}"/>
              </a:ext>
            </a:extLst>
          </p:cNvPr>
          <p:cNvSpPr/>
          <p:nvPr/>
        </p:nvSpPr>
        <p:spPr>
          <a:xfrm>
            <a:off x="6810743" y="2232509"/>
            <a:ext cx="2117835" cy="980247"/>
          </a:xfrm>
          <a:prstGeom prst="ellipse">
            <a:avLst/>
          </a:prstGeom>
          <a:noFill/>
          <a:ln>
            <a:solidFill>
              <a:srgbClr val="0E4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870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3FF68-5EE1-DAF8-E277-E996E1BD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2 22">
            <a:extLst>
              <a:ext uri="{FF2B5EF4-FFF2-40B4-BE49-F238E27FC236}">
                <a16:creationId xmlns:a16="http://schemas.microsoft.com/office/drawing/2014/main" id="{EB8BD0FE-6B6A-ED20-DBF9-88FFFCC33929}"/>
              </a:ext>
            </a:extLst>
          </p:cNvPr>
          <p:cNvCxnSpPr>
            <a:cxnSpLocks/>
          </p:cNvCxnSpPr>
          <p:nvPr/>
        </p:nvCxnSpPr>
        <p:spPr>
          <a:xfrm flipV="1">
            <a:off x="3597584" y="4099358"/>
            <a:ext cx="619897" cy="774305"/>
          </a:xfrm>
          <a:prstGeom prst="straightConnector1">
            <a:avLst/>
          </a:prstGeom>
          <a:noFill/>
          <a:ln w="38100" cap="flat" cmpd="sng" algn="ctr">
            <a:solidFill>
              <a:srgbClr val="A4AAA6"/>
            </a:solidFill>
            <a:prstDash val="solid"/>
            <a:tailEnd type="triangle"/>
          </a:ln>
          <a:effectLst/>
        </p:spPr>
      </p:cxn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3B5C2BE-7F19-9D9B-BDF5-D472532E7FD6}"/>
              </a:ext>
            </a:extLst>
          </p:cNvPr>
          <p:cNvSpPr/>
          <p:nvPr/>
        </p:nvSpPr>
        <p:spPr>
          <a:xfrm>
            <a:off x="506354" y="3803855"/>
            <a:ext cx="1927432" cy="1015325"/>
          </a:xfrm>
          <a:prstGeom prst="roundRect">
            <a:avLst>
              <a:gd name="adj" fmla="val 23439"/>
            </a:avLst>
          </a:prstGeom>
          <a:solidFill>
            <a:srgbClr val="95A6BC"/>
          </a:solidFill>
          <a:ln w="38100" cap="flat" cmpd="sng" algn="ctr">
            <a:solidFill>
              <a:srgbClr val="B4BBC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Gestione dei conflitti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Arial"/>
              </a:rPr>
              <a:t>capacità di gestire i conflitti emergenti nell’Organizzazione e con i Sindacati, mettendo in atto azioni di mediazione</a:t>
            </a:r>
          </a:p>
        </p:txBody>
      </p:sp>
      <p:sp>
        <p:nvSpPr>
          <p:cNvPr id="3" name="Google Shape;384;p43">
            <a:extLst>
              <a:ext uri="{FF2B5EF4-FFF2-40B4-BE49-F238E27FC236}">
                <a16:creationId xmlns:a16="http://schemas.microsoft.com/office/drawing/2014/main" id="{BE999F2E-9A2E-2B49-6479-8FE734E1AB98}"/>
              </a:ext>
            </a:extLst>
          </p:cNvPr>
          <p:cNvSpPr txBox="1">
            <a:spLocks/>
          </p:cNvSpPr>
          <p:nvPr/>
        </p:nvSpPr>
        <p:spPr>
          <a:xfrm>
            <a:off x="0" y="1529019"/>
            <a:ext cx="9726561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sz="2800" dirty="0">
                <a:sym typeface="Livvic"/>
              </a:rPr>
              <a:t>COSA DETERMINA LA RESILIENZA ORGANIZZATIVA?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E7FDDEB-4C57-9125-FD6D-FE567D246A45}"/>
              </a:ext>
            </a:extLst>
          </p:cNvPr>
          <p:cNvSpPr/>
          <p:nvPr/>
        </p:nvSpPr>
        <p:spPr>
          <a:xfrm>
            <a:off x="3581167" y="3234761"/>
            <a:ext cx="1934024" cy="802630"/>
          </a:xfrm>
          <a:prstGeom prst="roundRect">
            <a:avLst>
              <a:gd name="adj" fmla="val 29013"/>
            </a:avLst>
          </a:prstGeom>
          <a:solidFill>
            <a:srgbClr val="CCC1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RESILIENZA ORGANIZZATIVA</a:t>
            </a:r>
            <a:endParaRPr kumimoji="0" lang="it-IT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  <a:sym typeface="Arial"/>
            </a:endParaRPr>
          </a:p>
        </p:txBody>
      </p:sp>
      <p:cxnSp>
        <p:nvCxnSpPr>
          <p:cNvPr id="5" name="Connettore 2 30">
            <a:extLst>
              <a:ext uri="{FF2B5EF4-FFF2-40B4-BE49-F238E27FC236}">
                <a16:creationId xmlns:a16="http://schemas.microsoft.com/office/drawing/2014/main" id="{AE8311FE-3700-26C0-AD0F-D5FAEBA84313}"/>
              </a:ext>
            </a:extLst>
          </p:cNvPr>
          <p:cNvCxnSpPr>
            <a:cxnSpLocks/>
          </p:cNvCxnSpPr>
          <p:nvPr/>
        </p:nvCxnSpPr>
        <p:spPr>
          <a:xfrm flipV="1">
            <a:off x="2245804" y="3843204"/>
            <a:ext cx="1236360" cy="254443"/>
          </a:xfrm>
          <a:prstGeom prst="straightConnector1">
            <a:avLst/>
          </a:prstGeom>
          <a:noFill/>
          <a:ln w="38100" cap="flat" cmpd="sng" algn="ctr">
            <a:solidFill>
              <a:srgbClr val="95A6BC"/>
            </a:solidFill>
            <a:prstDash val="solid"/>
            <a:tailEnd type="triangle"/>
          </a:ln>
          <a:effectLst/>
        </p:spPr>
      </p:cxnSp>
      <p:cxnSp>
        <p:nvCxnSpPr>
          <p:cNvPr id="6" name="Connettore 2 33">
            <a:extLst>
              <a:ext uri="{FF2B5EF4-FFF2-40B4-BE49-F238E27FC236}">
                <a16:creationId xmlns:a16="http://schemas.microsoft.com/office/drawing/2014/main" id="{BD04E7F3-AEF6-D649-F780-67B88BCE810C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434992" y="3337854"/>
            <a:ext cx="1047172" cy="158046"/>
          </a:xfrm>
          <a:prstGeom prst="straightConnector1">
            <a:avLst/>
          </a:prstGeom>
          <a:noFill/>
          <a:ln w="38100" cap="flat" cmpd="sng" algn="ctr">
            <a:solidFill>
              <a:srgbClr val="95A6BC"/>
            </a:solidFill>
            <a:prstDash val="solid"/>
            <a:tailEnd type="triangle"/>
          </a:ln>
          <a:effectLst/>
        </p:spPr>
      </p:cxn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30196B1-0C98-E7A3-B0BC-DA67CCB7AACA}"/>
              </a:ext>
            </a:extLst>
          </p:cNvPr>
          <p:cNvSpPr/>
          <p:nvPr/>
        </p:nvSpPr>
        <p:spPr>
          <a:xfrm>
            <a:off x="2697893" y="4761736"/>
            <a:ext cx="1881816" cy="762396"/>
          </a:xfrm>
          <a:prstGeom prst="roundRect">
            <a:avLst>
              <a:gd name="adj" fmla="val 29013"/>
            </a:avLst>
          </a:prstGeom>
          <a:solidFill>
            <a:srgbClr val="DFE7E2"/>
          </a:solidFill>
          <a:ln w="38100" cap="flat" cmpd="sng" algn="ctr">
            <a:solidFill>
              <a:srgbClr val="A4AAA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it-IT" sz="1100" b="1" kern="0" dirty="0">
                <a:solidFill>
                  <a:srgbClr val="434343"/>
                </a:solidFill>
                <a:latin typeface="Catamaran Light" panose="020B0604020202020204" charset="0"/>
                <a:sym typeface="Livvic"/>
              </a:rPr>
              <a:t>Percezione della direzione strategica</a:t>
            </a:r>
          </a:p>
          <a:p>
            <a:pPr algn="ctr" defTabSz="914400">
              <a:buClr>
                <a:srgbClr val="000000"/>
              </a:buClr>
            </a:pPr>
            <a:r>
              <a:rPr lang="it-IT" sz="800" kern="0" dirty="0">
                <a:solidFill>
                  <a:srgbClr val="434343"/>
                </a:solidFill>
                <a:latin typeface="Catamaran Light" panose="020B0604020202020204" charset="0"/>
                <a:sym typeface="Livvic"/>
              </a:rPr>
              <a:t>rispetto allo scambio di informazioni e alla possibilità di confronto sulle problematiche lavorative</a:t>
            </a:r>
            <a:endParaRPr lang="it-IT" sz="800" kern="0" dirty="0">
              <a:solidFill>
                <a:srgbClr val="434343"/>
              </a:solidFill>
              <a:latin typeface="Catamaran Light" panose="020B0604020202020204" charset="0"/>
              <a:sym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6E5525-B636-92F9-DB5D-1921A03539C8}"/>
              </a:ext>
            </a:extLst>
          </p:cNvPr>
          <p:cNvSpPr txBox="1"/>
          <p:nvPr/>
        </p:nvSpPr>
        <p:spPr>
          <a:xfrm>
            <a:off x="3757246" y="4293726"/>
            <a:ext cx="372557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DC64FC-2ABF-F9AE-0D9B-FF02E898BCAE}"/>
              </a:ext>
            </a:extLst>
          </p:cNvPr>
          <p:cNvSpPr txBox="1"/>
          <p:nvPr/>
        </p:nvSpPr>
        <p:spPr>
          <a:xfrm>
            <a:off x="2697893" y="3286479"/>
            <a:ext cx="400243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26357D2-80DE-C6D6-0085-F65815F22274}"/>
              </a:ext>
            </a:extLst>
          </p:cNvPr>
          <p:cNvSpPr txBox="1"/>
          <p:nvPr/>
        </p:nvSpPr>
        <p:spPr>
          <a:xfrm>
            <a:off x="2697893" y="3821450"/>
            <a:ext cx="365942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cxnSp>
        <p:nvCxnSpPr>
          <p:cNvPr id="12" name="Connettore 2 23">
            <a:extLst>
              <a:ext uri="{FF2B5EF4-FFF2-40B4-BE49-F238E27FC236}">
                <a16:creationId xmlns:a16="http://schemas.microsoft.com/office/drawing/2014/main" id="{257FDD38-DD54-2F1D-2A3F-B340AA164715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5614194" y="3502812"/>
            <a:ext cx="861171" cy="45277"/>
          </a:xfrm>
          <a:prstGeom prst="straightConnector1">
            <a:avLst/>
          </a:prstGeom>
          <a:noFill/>
          <a:ln w="31750" cap="flat" cmpd="sng" algn="ctr">
            <a:solidFill>
              <a:srgbClr val="B3BBC5"/>
            </a:solidFill>
            <a:prstDash val="solid"/>
            <a:tailEnd type="triangle"/>
          </a:ln>
          <a:effectLst/>
        </p:spPr>
      </p:cxn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67A908A-8253-AFFB-27EB-B05A301666A9}"/>
              </a:ext>
            </a:extLst>
          </p:cNvPr>
          <p:cNvSpPr/>
          <p:nvPr/>
        </p:nvSpPr>
        <p:spPr>
          <a:xfrm>
            <a:off x="4695129" y="4766782"/>
            <a:ext cx="1590373" cy="753928"/>
          </a:xfrm>
          <a:prstGeom prst="roundRect">
            <a:avLst>
              <a:gd name="adj" fmla="val 29013"/>
            </a:avLst>
          </a:prstGeom>
          <a:solidFill>
            <a:srgbClr val="E0E7E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Peso decisionale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Arial"/>
              </a:rPr>
              <a:t>grado di influenza e di impatto nella presa di decisioni</a:t>
            </a:r>
          </a:p>
        </p:txBody>
      </p:sp>
      <p:cxnSp>
        <p:nvCxnSpPr>
          <p:cNvPr id="14" name="Connettore 2 22">
            <a:extLst>
              <a:ext uri="{FF2B5EF4-FFF2-40B4-BE49-F238E27FC236}">
                <a16:creationId xmlns:a16="http://schemas.microsoft.com/office/drawing/2014/main" id="{127E758E-99D9-9F4F-3E5E-EDC7B75EBD44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4943928" y="4099358"/>
            <a:ext cx="546388" cy="667424"/>
          </a:xfrm>
          <a:prstGeom prst="straightConnector1">
            <a:avLst/>
          </a:prstGeom>
          <a:noFill/>
          <a:ln w="31750" cap="flat" cmpd="sng" algn="ctr">
            <a:solidFill>
              <a:srgbClr val="A4AAA6"/>
            </a:solidFill>
            <a:prstDash val="solid"/>
            <a:tailEnd type="triangle"/>
          </a:ln>
          <a:effectLst/>
        </p:spPr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4B3DA72-026F-1F22-7BF7-7045806DAB4C}"/>
              </a:ext>
            </a:extLst>
          </p:cNvPr>
          <p:cNvSpPr txBox="1"/>
          <p:nvPr/>
        </p:nvSpPr>
        <p:spPr>
          <a:xfrm>
            <a:off x="4951762" y="4293726"/>
            <a:ext cx="419056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39FECB1-8840-3B3B-2924-91FF697F411E}"/>
              </a:ext>
            </a:extLst>
          </p:cNvPr>
          <p:cNvSpPr/>
          <p:nvPr/>
        </p:nvSpPr>
        <p:spPr>
          <a:xfrm>
            <a:off x="946975" y="4764697"/>
            <a:ext cx="1045252" cy="173181"/>
          </a:xfrm>
          <a:prstGeom prst="roundRect">
            <a:avLst/>
          </a:prstGeom>
          <a:solidFill>
            <a:srgbClr val="F7F7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Sign</a:t>
            </a:r>
            <a:r>
              <a:rPr kumimoji="0" lang="it-IT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anche nel 2023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CB5005F-D119-27B1-7A89-502F05CAA2E6}"/>
              </a:ext>
            </a:extLst>
          </p:cNvPr>
          <p:cNvSpPr/>
          <p:nvPr/>
        </p:nvSpPr>
        <p:spPr>
          <a:xfrm>
            <a:off x="5032110" y="5418071"/>
            <a:ext cx="916410" cy="125760"/>
          </a:xfrm>
          <a:prstGeom prst="roundRect">
            <a:avLst/>
          </a:prstGeom>
          <a:solidFill>
            <a:srgbClr val="F7F7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Sign</a:t>
            </a:r>
            <a:r>
              <a:rPr kumimoji="0" lang="it-IT" sz="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anche nel 2023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94BA28E-BE1C-7174-76EF-AA5E6DC3F934}"/>
              </a:ext>
            </a:extLst>
          </p:cNvPr>
          <p:cNvSpPr txBox="1"/>
          <p:nvPr/>
        </p:nvSpPr>
        <p:spPr>
          <a:xfrm>
            <a:off x="3482164" y="5644644"/>
            <a:ext cx="223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buClrTx/>
              <a:buSzTx/>
              <a:buFontTx/>
              <a:buNone/>
              <a:tabLst/>
              <a:defRPr kumimoji="0" sz="1800" b="1" kern="0" spc="0" normalizeH="0" baseline="0">
                <a:ln>
                  <a:noFill/>
                </a:ln>
                <a:solidFill>
                  <a:srgbClr val="95A6BC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A4AAA6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  <a:sym typeface="Arial"/>
              </a:rPr>
              <a:t>CONTESTO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08A7173-D2D7-0022-9C82-CC3793FBEFF4}"/>
              </a:ext>
            </a:extLst>
          </p:cNvPr>
          <p:cNvSpPr txBox="1"/>
          <p:nvPr/>
        </p:nvSpPr>
        <p:spPr>
          <a:xfrm>
            <a:off x="336715" y="2561869"/>
            <a:ext cx="159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it-IT" b="1" kern="0" dirty="0">
                <a:solidFill>
                  <a:srgbClr val="8696AB"/>
                </a:solidFill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  <a:sym typeface="Arial"/>
              </a:rPr>
              <a:t>PERSONA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94EADD4-7CA7-6002-090A-A916AEA0C51B}"/>
              </a:ext>
            </a:extLst>
          </p:cNvPr>
          <p:cNvSpPr txBox="1"/>
          <p:nvPr/>
        </p:nvSpPr>
        <p:spPr>
          <a:xfrm>
            <a:off x="6224668" y="2561869"/>
            <a:ext cx="223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ClrTx/>
              <a:buSzTx/>
              <a:buFontTx/>
              <a:buNone/>
              <a:tabLst/>
              <a:defRPr kumimoji="0" sz="1800" b="1" kern="0" spc="0" normalizeH="0" baseline="0">
                <a:ln>
                  <a:noFill/>
                </a:ln>
                <a:solidFill>
                  <a:srgbClr val="A4AAA6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B2BBC5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  <a:sym typeface="Arial"/>
              </a:rPr>
              <a:t>TECNOLOGIE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D4920361-D967-C030-891E-0993517B9CB6}"/>
              </a:ext>
            </a:extLst>
          </p:cNvPr>
          <p:cNvSpPr/>
          <p:nvPr/>
        </p:nvSpPr>
        <p:spPr>
          <a:xfrm>
            <a:off x="6475365" y="3075772"/>
            <a:ext cx="1902037" cy="854080"/>
          </a:xfrm>
          <a:prstGeom prst="roundRect">
            <a:avLst>
              <a:gd name="adj" fmla="val 29013"/>
            </a:avLst>
          </a:prstGeom>
          <a:solidFill>
            <a:srgbClr val="C6CED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Gestione delle tecnologie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disponibilità e competenze tecnologiche nel team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  <a:sym typeface="Arial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9E9C016-543F-1E99-45C4-722F8BDABCF9}"/>
              </a:ext>
            </a:extLst>
          </p:cNvPr>
          <p:cNvSpPr/>
          <p:nvPr/>
        </p:nvSpPr>
        <p:spPr>
          <a:xfrm>
            <a:off x="507560" y="2990550"/>
            <a:ext cx="1927432" cy="694607"/>
          </a:xfrm>
          <a:prstGeom prst="roundRect">
            <a:avLst>
              <a:gd name="adj" fmla="val 29013"/>
            </a:avLst>
          </a:prstGeom>
          <a:solidFill>
            <a:srgbClr val="95A6BC"/>
          </a:solidFill>
          <a:ln w="38100" cap="flat" cmpd="sng" algn="ctr">
            <a:solidFill>
              <a:srgbClr val="B4BBC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Arial"/>
              </a:rPr>
              <a:t>Autoefficacia relazionale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Arial"/>
              </a:rPr>
              <a:t>convinzione saper gestire e rafforzare le relazioni sul lavoro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F1FFEA6-3E99-7D89-D8E4-9E1D47E7E102}"/>
              </a:ext>
            </a:extLst>
          </p:cNvPr>
          <p:cNvSpPr txBox="1"/>
          <p:nvPr/>
        </p:nvSpPr>
        <p:spPr>
          <a:xfrm>
            <a:off x="5870262" y="3391878"/>
            <a:ext cx="354406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BBA6966-1373-4935-87FE-1A2C21DCEE08}"/>
              </a:ext>
            </a:extLst>
          </p:cNvPr>
          <p:cNvSpPr txBox="1"/>
          <p:nvPr/>
        </p:nvSpPr>
        <p:spPr>
          <a:xfrm>
            <a:off x="8807204" y="3075772"/>
            <a:ext cx="29156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Impatto maggiore:</a:t>
            </a:r>
          </a:p>
          <a:p>
            <a:endParaRPr lang="it-IT" sz="12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l’autoefficacia relazionale e la capacità di gestire i conflitti </a:t>
            </a:r>
            <a:r>
              <a:rPr lang="it-IT" sz="120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(quest’ultima coerentement</a:t>
            </a:r>
            <a:r>
              <a:rPr lang="it-IT" sz="12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 il 2023</a:t>
            </a:r>
            <a:r>
              <a:rPr lang="it-IT" sz="120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2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percezione della </a:t>
            </a:r>
            <a:r>
              <a:rPr lang="it-IT" sz="1200" b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collaborazione all’interno della direzione strategica</a:t>
            </a:r>
            <a:endParaRPr lang="it-IT" sz="12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C13EAEE9-DE2C-B261-69D5-0BAC9A15F966}"/>
              </a:ext>
            </a:extLst>
          </p:cNvPr>
          <p:cNvSpPr/>
          <p:nvPr/>
        </p:nvSpPr>
        <p:spPr>
          <a:xfrm>
            <a:off x="430760" y="2798154"/>
            <a:ext cx="2117835" cy="1017470"/>
          </a:xfrm>
          <a:prstGeom prst="ellipse">
            <a:avLst/>
          </a:prstGeom>
          <a:noFill/>
          <a:ln>
            <a:solidFill>
              <a:srgbClr val="0E4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BE90473A-095B-C605-0F2C-81A43BF67E5D}"/>
              </a:ext>
            </a:extLst>
          </p:cNvPr>
          <p:cNvSpPr/>
          <p:nvPr/>
        </p:nvSpPr>
        <p:spPr>
          <a:xfrm>
            <a:off x="430759" y="3606208"/>
            <a:ext cx="2117835" cy="1439601"/>
          </a:xfrm>
          <a:prstGeom prst="ellipse">
            <a:avLst/>
          </a:prstGeom>
          <a:noFill/>
          <a:ln>
            <a:solidFill>
              <a:srgbClr val="0E4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C60CB877-0882-C88E-5E26-E18074C693D4}"/>
              </a:ext>
            </a:extLst>
          </p:cNvPr>
          <p:cNvSpPr/>
          <p:nvPr/>
        </p:nvSpPr>
        <p:spPr>
          <a:xfrm>
            <a:off x="2577293" y="4646036"/>
            <a:ext cx="2117835" cy="1035498"/>
          </a:xfrm>
          <a:prstGeom prst="ellipse">
            <a:avLst/>
          </a:prstGeom>
          <a:noFill/>
          <a:ln>
            <a:solidFill>
              <a:srgbClr val="0E4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3568B34-7777-95F2-198A-CC991D06638C}"/>
              </a:ext>
            </a:extLst>
          </p:cNvPr>
          <p:cNvSpPr txBox="1"/>
          <p:nvPr/>
        </p:nvSpPr>
        <p:spPr>
          <a:xfrm>
            <a:off x="65017" y="6063837"/>
            <a:ext cx="12061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it-IT" sz="1050" i="1" kern="0" dirty="0">
                <a:solidFill>
                  <a:srgbClr val="000000"/>
                </a:solidFill>
                <a:latin typeface="Catamaran Light" panose="020B0604020202020204" charset="0"/>
                <a:cs typeface="Arial" panose="020B0604020202020204" pitchFamily="34" charset="0"/>
                <a:sym typeface="Arial"/>
              </a:rPr>
              <a:t>Nota: Le frecce delle determinanti più importanti sono evidenziate in grassetto. Il segno + / - indica la direzione della relazione. Sono cerchiate le dimensioni che impattano maggiormente sulla resilienza organizzativa.</a:t>
            </a:r>
          </a:p>
        </p:txBody>
      </p:sp>
    </p:spTree>
    <p:extLst>
      <p:ext uri="{BB962C8B-B14F-4D97-AF65-F5344CB8AC3E}">
        <p14:creationId xmlns:p14="http://schemas.microsoft.com/office/powerpoint/2010/main" val="4197535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6DE28-0106-1B3D-EABE-7D4FB5840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C8A789DC-F666-5695-FF31-B6B49DC13281}"/>
              </a:ext>
            </a:extLst>
          </p:cNvPr>
          <p:cNvSpPr/>
          <p:nvPr/>
        </p:nvSpPr>
        <p:spPr>
          <a:xfrm>
            <a:off x="4189705" y="4461932"/>
            <a:ext cx="1793338" cy="790687"/>
          </a:xfrm>
          <a:prstGeom prst="roundRect">
            <a:avLst>
              <a:gd name="adj" fmla="val 29013"/>
            </a:avLst>
          </a:prstGeom>
          <a:solidFill>
            <a:srgbClr val="E1E8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Carico di lavoro*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percezione della quantità di tempo ed energie che il proprio lavoro richiede</a:t>
            </a:r>
            <a:endParaRPr kumimoji="0" lang="it-IT" sz="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  <a:sym typeface="Arial"/>
            </a:endParaRPr>
          </a:p>
        </p:txBody>
      </p:sp>
      <p:sp>
        <p:nvSpPr>
          <p:cNvPr id="3" name="Google Shape;384;p43">
            <a:extLst>
              <a:ext uri="{FF2B5EF4-FFF2-40B4-BE49-F238E27FC236}">
                <a16:creationId xmlns:a16="http://schemas.microsoft.com/office/drawing/2014/main" id="{E3861CC7-BAAF-BB82-EAE6-F47FE5ACEFF7}"/>
              </a:ext>
            </a:extLst>
          </p:cNvPr>
          <p:cNvSpPr txBox="1">
            <a:spLocks/>
          </p:cNvSpPr>
          <p:nvPr/>
        </p:nvSpPr>
        <p:spPr>
          <a:xfrm>
            <a:off x="276440" y="1504866"/>
            <a:ext cx="7450634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it-IT" sz="2800" dirty="0">
                <a:sym typeface="Livvic"/>
              </a:rPr>
              <a:t>COSA DETERMINA IL BENESSERE?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6C04D8F-FB27-C50C-4EB0-C85E6061DA79}"/>
              </a:ext>
            </a:extLst>
          </p:cNvPr>
          <p:cNvSpPr/>
          <p:nvPr/>
        </p:nvSpPr>
        <p:spPr>
          <a:xfrm>
            <a:off x="3176752" y="3060924"/>
            <a:ext cx="1800000" cy="775981"/>
          </a:xfrm>
          <a:prstGeom prst="roundRect">
            <a:avLst>
              <a:gd name="adj" fmla="val 29013"/>
            </a:avLst>
          </a:prstGeom>
          <a:solidFill>
            <a:srgbClr val="CCC1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BENESSERE</a:t>
            </a:r>
            <a:endParaRPr kumimoji="0" lang="it-IT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  <a:sym typeface="Arial"/>
            </a:endParaRPr>
          </a:p>
        </p:txBody>
      </p:sp>
      <p:cxnSp>
        <p:nvCxnSpPr>
          <p:cNvPr id="5" name="Connettore 2 30">
            <a:extLst>
              <a:ext uri="{FF2B5EF4-FFF2-40B4-BE49-F238E27FC236}">
                <a16:creationId xmlns:a16="http://schemas.microsoft.com/office/drawing/2014/main" id="{01C839DF-4E00-1472-747B-E3A4ABB6251C}"/>
              </a:ext>
            </a:extLst>
          </p:cNvPr>
          <p:cNvCxnSpPr>
            <a:cxnSpLocks/>
            <a:stCxn id="14" idx="3"/>
            <a:endCxn id="4" idx="1"/>
          </p:cNvCxnSpPr>
          <p:nvPr/>
        </p:nvCxnSpPr>
        <p:spPr>
          <a:xfrm>
            <a:off x="2233628" y="3405976"/>
            <a:ext cx="943124" cy="42939"/>
          </a:xfrm>
          <a:prstGeom prst="straightConnector1">
            <a:avLst/>
          </a:prstGeom>
          <a:noFill/>
          <a:ln w="38100" cap="flat" cmpd="sng" algn="ctr">
            <a:solidFill>
              <a:srgbClr val="95A6BC"/>
            </a:solidFill>
            <a:prstDash val="solid"/>
            <a:tailEnd type="triangle"/>
          </a:ln>
          <a:effectLst/>
        </p:spPr>
      </p:cxnSp>
      <p:cxnSp>
        <p:nvCxnSpPr>
          <p:cNvPr id="6" name="Connettore 2 22">
            <a:extLst>
              <a:ext uri="{FF2B5EF4-FFF2-40B4-BE49-F238E27FC236}">
                <a16:creationId xmlns:a16="http://schemas.microsoft.com/office/drawing/2014/main" id="{98CD655D-8548-3FEB-C8DA-F7D600744583}"/>
              </a:ext>
            </a:extLst>
          </p:cNvPr>
          <p:cNvCxnSpPr>
            <a:cxnSpLocks/>
          </p:cNvCxnSpPr>
          <p:nvPr/>
        </p:nvCxnSpPr>
        <p:spPr>
          <a:xfrm flipV="1">
            <a:off x="3025960" y="3898296"/>
            <a:ext cx="574224" cy="672066"/>
          </a:xfrm>
          <a:prstGeom prst="straightConnector1">
            <a:avLst/>
          </a:prstGeom>
          <a:noFill/>
          <a:ln w="31750" cap="flat" cmpd="sng" algn="ctr">
            <a:solidFill>
              <a:srgbClr val="A4AAA6"/>
            </a:solidFill>
            <a:prstDash val="solid"/>
            <a:tailEnd type="triangle"/>
          </a:ln>
          <a:effectLst/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CFAD7D-FA26-042D-AE7B-2E3C4CA47C5C}"/>
              </a:ext>
            </a:extLst>
          </p:cNvPr>
          <p:cNvSpPr txBox="1"/>
          <p:nvPr/>
        </p:nvSpPr>
        <p:spPr>
          <a:xfrm>
            <a:off x="3105636" y="4049351"/>
            <a:ext cx="419056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655303-50DC-D967-6FF5-0BAF6B2348C5}"/>
              </a:ext>
            </a:extLst>
          </p:cNvPr>
          <p:cNvSpPr txBox="1"/>
          <p:nvPr/>
        </p:nvSpPr>
        <p:spPr>
          <a:xfrm>
            <a:off x="2498218" y="3296640"/>
            <a:ext cx="289485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cxnSp>
        <p:nvCxnSpPr>
          <p:cNvPr id="9" name="Connettore 2 23">
            <a:extLst>
              <a:ext uri="{FF2B5EF4-FFF2-40B4-BE49-F238E27FC236}">
                <a16:creationId xmlns:a16="http://schemas.microsoft.com/office/drawing/2014/main" id="{79B68EA5-FAEF-6310-477F-09C6482D21D1}"/>
              </a:ext>
            </a:extLst>
          </p:cNvPr>
          <p:cNvCxnSpPr>
            <a:cxnSpLocks/>
            <a:stCxn id="18" idx="1"/>
            <a:endCxn id="4" idx="3"/>
          </p:cNvCxnSpPr>
          <p:nvPr/>
        </p:nvCxnSpPr>
        <p:spPr>
          <a:xfrm flipH="1">
            <a:off x="4976752" y="3358443"/>
            <a:ext cx="846495" cy="90472"/>
          </a:xfrm>
          <a:prstGeom prst="straightConnector1">
            <a:avLst/>
          </a:prstGeom>
          <a:noFill/>
          <a:ln w="38100" cap="flat" cmpd="sng" algn="ctr">
            <a:solidFill>
              <a:srgbClr val="B3BBC5"/>
            </a:solidFill>
            <a:prstDash val="solid"/>
            <a:tailEnd type="triangle"/>
          </a:ln>
          <a:effectLst/>
        </p:spPr>
      </p:cxnSp>
      <p:cxnSp>
        <p:nvCxnSpPr>
          <p:cNvPr id="10" name="Connettore 2 22">
            <a:extLst>
              <a:ext uri="{FF2B5EF4-FFF2-40B4-BE49-F238E27FC236}">
                <a16:creationId xmlns:a16="http://schemas.microsoft.com/office/drawing/2014/main" id="{E882C89E-E0F6-F3AE-3DEF-7EDCAE38B5F5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4553324" y="3890241"/>
            <a:ext cx="533050" cy="571691"/>
          </a:xfrm>
          <a:prstGeom prst="straightConnector1">
            <a:avLst/>
          </a:prstGeom>
          <a:noFill/>
          <a:ln w="31750" cap="flat" cmpd="sng" algn="ctr">
            <a:solidFill>
              <a:srgbClr val="A4AAA6"/>
            </a:solidFill>
            <a:prstDash val="solid"/>
            <a:tailEnd type="triangle"/>
          </a:ln>
          <a:effectLst/>
        </p:spPr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24352B-B2DB-64F0-ABF4-422BD83B33A2}"/>
              </a:ext>
            </a:extLst>
          </p:cNvPr>
          <p:cNvSpPr txBox="1"/>
          <p:nvPr/>
        </p:nvSpPr>
        <p:spPr>
          <a:xfrm>
            <a:off x="4610321" y="4068706"/>
            <a:ext cx="419056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-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FDA3C9D-9EA2-FE50-B8FC-78557037D6EE}"/>
              </a:ext>
            </a:extLst>
          </p:cNvPr>
          <p:cNvSpPr/>
          <p:nvPr/>
        </p:nvSpPr>
        <p:spPr>
          <a:xfrm>
            <a:off x="2074917" y="4452378"/>
            <a:ext cx="1793338" cy="800241"/>
          </a:xfrm>
          <a:prstGeom prst="roundRect">
            <a:avLst>
              <a:gd name="adj" fmla="val 29013"/>
            </a:avLst>
          </a:prstGeom>
          <a:solidFill>
            <a:srgbClr val="E1E8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Percezione dei colleghi di altre strutture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rispetto alla collaborazione e al supporto reciproco</a:t>
            </a:r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  <a:sym typeface="Arial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22978E9-FA9A-48D1-AD3B-F13279AD71CE}"/>
              </a:ext>
            </a:extLst>
          </p:cNvPr>
          <p:cNvSpPr/>
          <p:nvPr/>
        </p:nvSpPr>
        <p:spPr>
          <a:xfrm>
            <a:off x="4596255" y="5182072"/>
            <a:ext cx="980238" cy="141094"/>
          </a:xfrm>
          <a:prstGeom prst="roundRect">
            <a:avLst/>
          </a:prstGeom>
          <a:solidFill>
            <a:srgbClr val="F7F7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Sign</a:t>
            </a:r>
            <a:r>
              <a:rPr kumimoji="0" lang="it-IT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anche nel 2023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12B573D-9A2B-A719-E314-B0C7AD6B3B27}"/>
              </a:ext>
            </a:extLst>
          </p:cNvPr>
          <p:cNvSpPr/>
          <p:nvPr/>
        </p:nvSpPr>
        <p:spPr>
          <a:xfrm>
            <a:off x="323742" y="2854664"/>
            <a:ext cx="1909886" cy="1102623"/>
          </a:xfrm>
          <a:prstGeom prst="roundRect">
            <a:avLst>
              <a:gd name="adj" fmla="val 29013"/>
            </a:avLst>
          </a:prstGeom>
          <a:solidFill>
            <a:srgbClr val="95A6BC"/>
          </a:solidFill>
          <a:ln w="38100" cap="flat" cmpd="sng" algn="ctr">
            <a:solidFill>
              <a:srgbClr val="B4BBC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Livvic"/>
              </a:rPr>
              <a:t>Gestione dei conflitti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ea typeface="+mn-ea"/>
                <a:cs typeface="Catamaran Light" panose="020B0604020202020204" charset="0"/>
                <a:sym typeface="Arial"/>
              </a:rPr>
              <a:t>capacità di gestire i conflitti emergenti nell’Organizzazione e con i Sindacati, mettendo in atto azioni di mediazione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810E3EA-F4CF-6356-5904-4B471D1C9A90}"/>
              </a:ext>
            </a:extLst>
          </p:cNvPr>
          <p:cNvSpPr txBox="1"/>
          <p:nvPr/>
        </p:nvSpPr>
        <p:spPr>
          <a:xfrm>
            <a:off x="2957576" y="5382970"/>
            <a:ext cx="223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buClrTx/>
              <a:buSzTx/>
              <a:buFontTx/>
              <a:buNone/>
              <a:tabLst/>
              <a:defRPr kumimoji="0" sz="1800" b="1" kern="0" spc="0" normalizeH="0" baseline="0">
                <a:ln>
                  <a:noFill/>
                </a:ln>
                <a:solidFill>
                  <a:srgbClr val="95A6BC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A4AAA6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  <a:sym typeface="Arial"/>
              </a:rPr>
              <a:t>CONTESTO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E1B71F3-F6E4-9EB7-ADCD-15360026C656}"/>
              </a:ext>
            </a:extLst>
          </p:cNvPr>
          <p:cNvSpPr txBox="1"/>
          <p:nvPr/>
        </p:nvSpPr>
        <p:spPr>
          <a:xfrm>
            <a:off x="276440" y="2452469"/>
            <a:ext cx="159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it-IT" b="1" kern="0" dirty="0">
                <a:solidFill>
                  <a:srgbClr val="8696AB"/>
                </a:solidFill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  <a:sym typeface="Arial"/>
              </a:rPr>
              <a:t>PERSONA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2D8DAF1-CC44-9E35-17FD-21B4F9F216C6}"/>
              </a:ext>
            </a:extLst>
          </p:cNvPr>
          <p:cNvSpPr txBox="1"/>
          <p:nvPr/>
        </p:nvSpPr>
        <p:spPr>
          <a:xfrm>
            <a:off x="5488723" y="2452469"/>
            <a:ext cx="223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ClrTx/>
              <a:buSzTx/>
              <a:buFontTx/>
              <a:buNone/>
              <a:tabLst/>
              <a:defRPr kumimoji="0" sz="1800" b="1" kern="0" spc="0" normalizeH="0" baseline="0">
                <a:ln>
                  <a:noFill/>
                </a:ln>
                <a:solidFill>
                  <a:srgbClr val="A4AAA6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B2BBC5"/>
                </a:solidFill>
                <a:effectLst/>
                <a:uLnTx/>
                <a:uFillTx/>
                <a:latin typeface="Catamaran Light" panose="020B0604020202020204" charset="0"/>
                <a:ea typeface="Open Sans" panose="020B0606030504020204" pitchFamily="34" charset="0"/>
                <a:cs typeface="Catamaran Light" panose="020B0604020202020204" charset="0"/>
                <a:sym typeface="Arial"/>
              </a:rPr>
              <a:t>TECNOLOGIE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261FE1C-EB02-4B2F-70B5-27DF29AB4CB2}"/>
              </a:ext>
            </a:extLst>
          </p:cNvPr>
          <p:cNvSpPr/>
          <p:nvPr/>
        </p:nvSpPr>
        <p:spPr>
          <a:xfrm>
            <a:off x="5823247" y="2858125"/>
            <a:ext cx="1903827" cy="1000636"/>
          </a:xfrm>
          <a:prstGeom prst="roundRect">
            <a:avLst>
              <a:gd name="adj" fmla="val 29013"/>
            </a:avLst>
          </a:prstGeom>
          <a:solidFill>
            <a:srgbClr val="C6CED7"/>
          </a:solidFill>
          <a:ln w="38100" cap="flat" cmpd="sng" algn="ctr">
            <a:solidFill>
              <a:srgbClr val="95A6B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it-IT" sz="1100" b="1" kern="0" dirty="0">
                <a:solidFill>
                  <a:srgbClr val="434343"/>
                </a:solidFill>
                <a:latin typeface="Catamaran Light" panose="020B0604020202020204" charset="0"/>
                <a:sym typeface="Livvic"/>
              </a:rPr>
              <a:t>Supporto tecnologico</a:t>
            </a:r>
          </a:p>
          <a:p>
            <a:pPr algn="ctr" defTabSz="914400">
              <a:buClr>
                <a:srgbClr val="000000"/>
              </a:buClr>
            </a:pPr>
            <a:r>
              <a:rPr lang="it-IT" sz="800" kern="0" dirty="0">
                <a:solidFill>
                  <a:srgbClr val="434343"/>
                </a:solidFill>
                <a:latin typeface="Catamaran Light" panose="020B0604020202020204" charset="0"/>
                <a:sym typeface="Livvic"/>
              </a:rPr>
              <a:t>supporto organizzativo nella gestione delle difficoltà legate all’adattamento tecnologico</a:t>
            </a:r>
            <a:endParaRPr lang="it-IT" sz="800" kern="0" dirty="0">
              <a:solidFill>
                <a:srgbClr val="434343"/>
              </a:solidFill>
              <a:latin typeface="Catamaran Light" panose="020B0604020202020204" charset="0"/>
              <a:sym typeface="Arial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3554861-B64E-F29A-04CF-91121A5EA7F3}"/>
              </a:ext>
            </a:extLst>
          </p:cNvPr>
          <p:cNvSpPr txBox="1"/>
          <p:nvPr/>
        </p:nvSpPr>
        <p:spPr>
          <a:xfrm>
            <a:off x="5282777" y="3272874"/>
            <a:ext cx="275880" cy="2616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tamaran Light" panose="020B0604020202020204" charset="0"/>
                <a:cs typeface="Catamaran Light" panose="020B0604020202020204" charset="0"/>
                <a:sym typeface="Arial"/>
              </a:rPr>
              <a:t>+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C206F28-B0FE-E544-A83F-FFA6697D4CD0}"/>
              </a:ext>
            </a:extLst>
          </p:cNvPr>
          <p:cNvSpPr txBox="1"/>
          <p:nvPr/>
        </p:nvSpPr>
        <p:spPr>
          <a:xfrm>
            <a:off x="2002523" y="643686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E0E0E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*D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E0E0E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imensioni a valenza negativa, da leggere in direzione opposta alle altre. 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E0E0E0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7B0A60-694C-0DF2-AAD4-3A5162E7FFAA}"/>
              </a:ext>
            </a:extLst>
          </p:cNvPr>
          <p:cNvSpPr txBox="1"/>
          <p:nvPr/>
        </p:nvSpPr>
        <p:spPr>
          <a:xfrm>
            <a:off x="8430267" y="3143636"/>
            <a:ext cx="2748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Impatto maggiore:</a:t>
            </a:r>
          </a:p>
          <a:p>
            <a:endParaRPr lang="it-IT" sz="12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capacità di gestire i conflitti</a:t>
            </a:r>
            <a:endParaRPr lang="it-IT" sz="12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2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supporto ricevuto dall’azienda nella gestione delle difficoltà legate all’adattamento tecnologico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46F3B56-8FCF-081A-3235-D0B06B8CD40F}"/>
              </a:ext>
            </a:extLst>
          </p:cNvPr>
          <p:cNvSpPr/>
          <p:nvPr/>
        </p:nvSpPr>
        <p:spPr>
          <a:xfrm>
            <a:off x="227370" y="2769836"/>
            <a:ext cx="2117835" cy="1261250"/>
          </a:xfrm>
          <a:prstGeom prst="ellipse">
            <a:avLst/>
          </a:prstGeom>
          <a:noFill/>
          <a:ln>
            <a:solidFill>
              <a:srgbClr val="0E4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384AC398-4ED7-AD4E-7106-0744BF6C36F7}"/>
              </a:ext>
            </a:extLst>
          </p:cNvPr>
          <p:cNvSpPr/>
          <p:nvPr/>
        </p:nvSpPr>
        <p:spPr>
          <a:xfrm>
            <a:off x="5716243" y="2756933"/>
            <a:ext cx="2117835" cy="1210638"/>
          </a:xfrm>
          <a:prstGeom prst="ellipse">
            <a:avLst/>
          </a:prstGeom>
          <a:noFill/>
          <a:ln>
            <a:solidFill>
              <a:srgbClr val="0E4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133A145-3094-849A-5B43-909B262844EC}"/>
              </a:ext>
            </a:extLst>
          </p:cNvPr>
          <p:cNvSpPr txBox="1"/>
          <p:nvPr/>
        </p:nvSpPr>
        <p:spPr>
          <a:xfrm>
            <a:off x="77252" y="6019878"/>
            <a:ext cx="12061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it-IT" sz="1100" i="1" kern="0" dirty="0">
                <a:solidFill>
                  <a:srgbClr val="000000"/>
                </a:solidFill>
                <a:latin typeface="Catamaran Light" panose="020B0604020202020204" charset="0"/>
                <a:cs typeface="Arial" panose="020B0604020202020204" pitchFamily="34" charset="0"/>
                <a:sym typeface="Arial"/>
              </a:rPr>
              <a:t>Nota: Le frecce delle determinanti più importanti sono evidenziate in grassetto. Il segno + / - indica la direzione della relazione. Sono cerchiate le dimensioni che impattano maggiormente sul benessere.</a:t>
            </a:r>
          </a:p>
        </p:txBody>
      </p:sp>
    </p:spTree>
    <p:extLst>
      <p:ext uri="{BB962C8B-B14F-4D97-AF65-F5344CB8AC3E}">
        <p14:creationId xmlns:p14="http://schemas.microsoft.com/office/powerpoint/2010/main" val="1436913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DF6D2-7F06-BEED-2337-007AF7DFC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68F0E7-838D-0A96-608A-29662CD51F58}"/>
              </a:ext>
            </a:extLst>
          </p:cNvPr>
          <p:cNvSpPr txBox="1"/>
          <p:nvPr/>
        </p:nvSpPr>
        <p:spPr>
          <a:xfrm>
            <a:off x="1281921" y="2605536"/>
            <a:ext cx="5188243" cy="2345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dirty="0"/>
              <a:t>CONSIDERAZIONI CONCLUSIVE</a:t>
            </a:r>
          </a:p>
        </p:txBody>
      </p:sp>
    </p:spTree>
    <p:extLst>
      <p:ext uri="{BB962C8B-B14F-4D97-AF65-F5344CB8AC3E}">
        <p14:creationId xmlns:p14="http://schemas.microsoft.com/office/powerpoint/2010/main" val="2883472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A10F7-8DA1-8721-169A-2C795735C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27F3C8-5FE7-2B82-F070-230C53EC2222}"/>
              </a:ext>
            </a:extLst>
          </p:cNvPr>
          <p:cNvSpPr txBox="1"/>
          <p:nvPr/>
        </p:nvSpPr>
        <p:spPr>
          <a:xfrm>
            <a:off x="4567376" y="1445333"/>
            <a:ext cx="3057247" cy="5109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5A56BF-F207-AF30-35A6-A373918E1F6F}"/>
              </a:ext>
            </a:extLst>
          </p:cNvPr>
          <p:cNvSpPr txBox="1"/>
          <p:nvPr/>
        </p:nvSpPr>
        <p:spPr>
          <a:xfrm>
            <a:off x="1578649" y="2321481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PUNTI DI FORZA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418C2A-E084-9A61-5913-C930CBFA0610}"/>
              </a:ext>
            </a:extLst>
          </p:cNvPr>
          <p:cNvSpPr txBox="1"/>
          <p:nvPr/>
        </p:nvSpPr>
        <p:spPr>
          <a:xfrm>
            <a:off x="414460" y="2660035"/>
            <a:ext cx="41529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 profilo 2025 mostra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buona stabilità complessiva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rispetto al 2023, con punteggi mediamente elevati su tutte le dimensioni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Migliora 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percezione della Direzione Strategica,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colleghi di altre strutture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 grado 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benessere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 rispondenti percepiscono una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buona competenza tecnologica nel loro team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che risponde alle loro necessità (impatta sull’engagement)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BF7B2B-ED97-D26D-85D2-AF265B8CFA31}"/>
              </a:ext>
            </a:extLst>
          </p:cNvPr>
          <p:cNvSpPr txBox="1"/>
          <p:nvPr/>
        </p:nvSpPr>
        <p:spPr>
          <a:xfrm>
            <a:off x="5001846" y="2660035"/>
            <a:ext cx="67458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da monitorare prioritariamente: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Time management -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percezione della gestione del tempo, degli imprevisti e delle richieste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Rapporti istituzionali e territoriali -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in particolare il rapporto con le Regioni, i comuni, i MMG e le rappresentanze sindacali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Peso decisionale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carico di lavoro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La maggior parte degli aspetti legati alle Tecnologie -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in particolare il supporto tecnologico ricevuto dall’azienda (impatta sul benessere), l’utilità delle attuali tecnologie, percezione della propria autoefficacia, digitalizzazione dei processi, complessità e carico di lavoro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Percezione dei pazienti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rapporti con gli organi di stampa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inferiori alla media e stabili nel tempo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Conflitto lavoro–famiglia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in calo ma ancora sopra la media teorica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A10572-7A6A-7D80-7AB7-198C506390B2}"/>
              </a:ext>
            </a:extLst>
          </p:cNvPr>
          <p:cNvSpPr txBox="1"/>
          <p:nvPr/>
        </p:nvSpPr>
        <p:spPr>
          <a:xfrm>
            <a:off x="7172603" y="2321481"/>
            <a:ext cx="2404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F4A3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DI ATTENZIONE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9A0153-F137-A515-26E8-040DD67421B2}"/>
              </a:ext>
            </a:extLst>
          </p:cNvPr>
          <p:cNvSpPr txBox="1"/>
          <p:nvPr/>
        </p:nvSpPr>
        <p:spPr>
          <a:xfrm>
            <a:off x="7118485" y="4925096"/>
            <a:ext cx="2512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DA MIGLIORARE</a:t>
            </a:r>
          </a:p>
        </p:txBody>
      </p:sp>
    </p:spTree>
    <p:extLst>
      <p:ext uri="{BB962C8B-B14F-4D97-AF65-F5344CB8AC3E}">
        <p14:creationId xmlns:p14="http://schemas.microsoft.com/office/powerpoint/2010/main" val="3110584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D4FCE-B39C-3E5C-901A-E33E50041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A67EF6-16CE-514F-D793-A64CC235224F}"/>
              </a:ext>
            </a:extLst>
          </p:cNvPr>
          <p:cNvSpPr txBox="1"/>
          <p:nvPr/>
        </p:nvSpPr>
        <p:spPr>
          <a:xfrm>
            <a:off x="799039" y="2141106"/>
            <a:ext cx="5717206" cy="5109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PROPOSTE PER IL FUTURO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4F39FF-7C92-54F4-0495-5D53264D268C}"/>
              </a:ext>
            </a:extLst>
          </p:cNvPr>
          <p:cNvSpPr txBox="1"/>
          <p:nvPr/>
        </p:nvSpPr>
        <p:spPr>
          <a:xfrm>
            <a:off x="799039" y="3069908"/>
            <a:ext cx="9951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350" indent="-228600" algn="just">
              <a:buAutoNum type="arabicPeriod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Formazione residenziale in tema «Organizzazione del lavoro e Time Management»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 prevedono tre edizioni, una per macroarea geografica (Nord, Centro e Sud - max di 20 partecipanti per gruppo) al fine di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migliorare la qualità del servizio reso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ridurre il conflitto lavoro-famiglia </a:t>
            </a:r>
          </a:p>
          <a:p>
            <a:pPr marL="387350" indent="-228600" algn="just">
              <a:buAutoNum type="arabicPeriod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7350" indent="-228600" algn="just">
              <a:buAutoNum type="arabicPeriod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Collaborazione con l’ordine dei giornalisti: si intende sottoscrivere un codice etico condiviso e una collaborazione più stretta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al fine di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migliorare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il rapporto con gli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 di stampa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 anche – indirettamente – la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percezione dei pazienti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rispetto alle criticità della struttura</a:t>
            </a:r>
          </a:p>
          <a:p>
            <a:pPr marL="387350" indent="-228600" algn="just">
              <a:buAutoNum type="arabicPeriod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7350" indent="-228600" algn="just">
              <a:buAutoNum type="arabicPeriod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Focus Group centrati sulle Tecnologie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si intende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approfondire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quali siano le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tecnologie più utili,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difficoltà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riscontrate nel loro impiego e le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possibili azioni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che si possono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intraprendere</a:t>
            </a:r>
          </a:p>
        </p:txBody>
      </p:sp>
    </p:spTree>
    <p:extLst>
      <p:ext uri="{BB962C8B-B14F-4D97-AF65-F5344CB8AC3E}">
        <p14:creationId xmlns:p14="http://schemas.microsoft.com/office/powerpoint/2010/main" val="4290359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99EF9E6-2DEE-192C-30A4-2FDB4F3E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p43">
            <a:extLst>
              <a:ext uri="{FF2B5EF4-FFF2-40B4-BE49-F238E27FC236}">
                <a16:creationId xmlns:a16="http://schemas.microsoft.com/office/drawing/2014/main" id="{74C83D0A-B4F8-AD95-3D1B-D5F7F5BF61F5}"/>
              </a:ext>
            </a:extLst>
          </p:cNvPr>
          <p:cNvSpPr txBox="1">
            <a:spLocks/>
          </p:cNvSpPr>
          <p:nvPr/>
        </p:nvSpPr>
        <p:spPr>
          <a:xfrm>
            <a:off x="891274" y="3429000"/>
            <a:ext cx="10409452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it-IT" dirty="0">
                <a:sym typeface="Livvic"/>
              </a:rPr>
              <a:t>APPENDICE</a:t>
            </a:r>
          </a:p>
          <a:p>
            <a:endParaRPr lang="it-IT" dirty="0"/>
          </a:p>
          <a:p>
            <a:r>
              <a:rPr lang="it-IT" dirty="0"/>
              <a:t>Frequenze di risposte per le dimensioni che nel 2025 sono risultate punti di attenzione o da migliorare</a:t>
            </a:r>
            <a:endParaRPr lang="it-IT" dirty="0"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32561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31EA75E-4DB5-FB50-66BC-904CEB251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76D9EF-EF59-F4E5-3D90-B9EE09351FCB}"/>
              </a:ext>
            </a:extLst>
          </p:cNvPr>
          <p:cNvSpPr txBox="1"/>
          <p:nvPr/>
        </p:nvSpPr>
        <p:spPr>
          <a:xfrm>
            <a:off x="1970691" y="6355135"/>
            <a:ext cx="7412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200" i="1" kern="0" dirty="0">
                <a:solidFill>
                  <a:srgbClr val="000000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*</a:t>
            </a:r>
            <a: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Item a valenza negativa, da leggere in direzione opposta agli altri . </a:t>
            </a:r>
            <a:b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</a:br>
            <a: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Sono evidenziati in verde i valori positivi con frequenza superiore al 50% e in giallo i valori negativi con frequenza superiore al 15%.</a:t>
            </a:r>
            <a:endParaRPr lang="it-IT" sz="1200" i="1" kern="0" dirty="0">
              <a:solidFill>
                <a:srgbClr val="434343"/>
              </a:solidFill>
              <a:latin typeface="Catamaran Light" panose="020B0604020202020204" charset="0"/>
              <a:cs typeface="Catamaran Light" panose="020B0604020202020204" charset="0"/>
              <a:sym typeface="Arial"/>
            </a:endParaRPr>
          </a:p>
        </p:txBody>
      </p:sp>
      <p:sp>
        <p:nvSpPr>
          <p:cNvPr id="3" name="Google Shape;384;p43">
            <a:extLst>
              <a:ext uri="{FF2B5EF4-FFF2-40B4-BE49-F238E27FC236}">
                <a16:creationId xmlns:a16="http://schemas.microsoft.com/office/drawing/2014/main" id="{BA2DB1F0-053F-4F77-D292-BCD806EE2947}"/>
              </a:ext>
            </a:extLst>
          </p:cNvPr>
          <p:cNvSpPr txBox="1">
            <a:spLocks/>
          </p:cNvSpPr>
          <p:nvPr/>
        </p:nvSpPr>
        <p:spPr>
          <a:xfrm>
            <a:off x="603339" y="1881953"/>
            <a:ext cx="8781899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it-IT" dirty="0">
                <a:sym typeface="Livvic"/>
              </a:rPr>
              <a:t>ANALISI DELLE FREQUENZE </a:t>
            </a:r>
          </a:p>
          <a:p>
            <a:r>
              <a:rPr lang="it-IT" dirty="0">
                <a:sym typeface="Livvic"/>
              </a:rPr>
              <a:t>AREA PERSONA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FDA5A67-06CF-A0F4-E7D8-824167491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69999"/>
              </p:ext>
            </p:extLst>
          </p:nvPr>
        </p:nvGraphicFramePr>
        <p:xfrm>
          <a:off x="445466" y="2929405"/>
          <a:ext cx="11146766" cy="3089166"/>
        </p:xfrm>
        <a:graphic>
          <a:graphicData uri="http://schemas.openxmlformats.org/drawingml/2006/table">
            <a:tbl>
              <a:tblPr/>
              <a:tblGrid>
                <a:gridCol w="1173700">
                  <a:extLst>
                    <a:ext uri="{9D8B030D-6E8A-4147-A177-3AD203B41FA5}">
                      <a16:colId xmlns:a16="http://schemas.microsoft.com/office/drawing/2014/main" val="3430354696"/>
                    </a:ext>
                  </a:extLst>
                </a:gridCol>
                <a:gridCol w="5579295">
                  <a:extLst>
                    <a:ext uri="{9D8B030D-6E8A-4147-A177-3AD203B41FA5}">
                      <a16:colId xmlns:a16="http://schemas.microsoft.com/office/drawing/2014/main" val="2746488821"/>
                    </a:ext>
                  </a:extLst>
                </a:gridCol>
                <a:gridCol w="1385229">
                  <a:extLst>
                    <a:ext uri="{9D8B030D-6E8A-4147-A177-3AD203B41FA5}">
                      <a16:colId xmlns:a16="http://schemas.microsoft.com/office/drawing/2014/main" val="2818424180"/>
                    </a:ext>
                  </a:extLst>
                </a:gridCol>
                <a:gridCol w="1504271">
                  <a:extLst>
                    <a:ext uri="{9D8B030D-6E8A-4147-A177-3AD203B41FA5}">
                      <a16:colId xmlns:a16="http://schemas.microsoft.com/office/drawing/2014/main" val="1681514999"/>
                    </a:ext>
                  </a:extLst>
                </a:gridCol>
                <a:gridCol w="1504271">
                  <a:extLst>
                    <a:ext uri="{9D8B030D-6E8A-4147-A177-3AD203B41FA5}">
                      <a16:colId xmlns:a16="http://schemas.microsoft.com/office/drawing/2014/main" val="202815805"/>
                    </a:ext>
                  </a:extLst>
                </a:gridCol>
              </a:tblGrid>
              <a:tr h="9072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it-IT" sz="105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7135" marR="7135" marT="713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7135" marR="7135" marT="713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bassi </a:t>
                      </a:r>
                    </a:p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(1-2)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medi</a:t>
                      </a:r>
                    </a:p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(3-4)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alti</a:t>
                      </a:r>
                    </a:p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(5-6)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15542"/>
                  </a:ext>
                </a:extLst>
              </a:tr>
              <a:tr h="71957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b="1" i="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Time Management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05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Riesco a rispettare le scadenze senza sentirmi in affanno con i tempi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246896"/>
                  </a:ext>
                </a:extLst>
              </a:tr>
              <a:tr h="719570">
                <a:tc vMerge="1">
                  <a:txBody>
                    <a:bodyPr/>
                    <a:lstStyle/>
                    <a:p>
                      <a:pPr algn="l" fontAlgn="ctr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05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Nella mia giornata di lavoro tengo liberi degli slot temporali dedicati alla gestione di possibili imprevisti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521186"/>
                  </a:ext>
                </a:extLst>
              </a:tr>
              <a:tr h="742815">
                <a:tc vMerge="1">
                  <a:txBody>
                    <a:bodyPr/>
                    <a:lstStyle/>
                    <a:p>
                      <a:pPr algn="l" fontAlgn="ctr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05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Ho difficoltà a gestire il mio tempo a causa delle molteplici richieste del contesto*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b="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b="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514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39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7A3A16C-7DDA-BD3C-8E0D-3363C6821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p43">
            <a:extLst>
              <a:ext uri="{FF2B5EF4-FFF2-40B4-BE49-F238E27FC236}">
                <a16:creationId xmlns:a16="http://schemas.microsoft.com/office/drawing/2014/main" id="{22A64FEE-E60E-723D-D497-48CFF3035E56}"/>
              </a:ext>
            </a:extLst>
          </p:cNvPr>
          <p:cNvSpPr txBox="1">
            <a:spLocks/>
          </p:cNvSpPr>
          <p:nvPr/>
        </p:nvSpPr>
        <p:spPr>
          <a:xfrm>
            <a:off x="1257323" y="1470524"/>
            <a:ext cx="6750197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it-IT" dirty="0">
                <a:sym typeface="Livvic"/>
              </a:rPr>
              <a:t>ANALISI DELLE FREQUENZE</a:t>
            </a:r>
          </a:p>
          <a:p>
            <a:r>
              <a:rPr lang="it-IT" dirty="0">
                <a:sym typeface="Livvic"/>
              </a:rPr>
              <a:t>AREA CONTESTO SOCIALE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F0CB9EA-5C92-8DBB-7E3B-E5A1D96B9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02891"/>
              </p:ext>
            </p:extLst>
          </p:nvPr>
        </p:nvGraphicFramePr>
        <p:xfrm>
          <a:off x="267284" y="2385918"/>
          <a:ext cx="11536165" cy="3772658"/>
        </p:xfrm>
        <a:graphic>
          <a:graphicData uri="http://schemas.openxmlformats.org/drawingml/2006/table">
            <a:tbl>
              <a:tblPr/>
              <a:tblGrid>
                <a:gridCol w="2021186">
                  <a:extLst>
                    <a:ext uri="{9D8B030D-6E8A-4147-A177-3AD203B41FA5}">
                      <a16:colId xmlns:a16="http://schemas.microsoft.com/office/drawing/2014/main" val="3683100612"/>
                    </a:ext>
                  </a:extLst>
                </a:gridCol>
                <a:gridCol w="4967716">
                  <a:extLst>
                    <a:ext uri="{9D8B030D-6E8A-4147-A177-3AD203B41FA5}">
                      <a16:colId xmlns:a16="http://schemas.microsoft.com/office/drawing/2014/main" val="2746488821"/>
                    </a:ext>
                  </a:extLst>
                </a:gridCol>
                <a:gridCol w="1433621">
                  <a:extLst>
                    <a:ext uri="{9D8B030D-6E8A-4147-A177-3AD203B41FA5}">
                      <a16:colId xmlns:a16="http://schemas.microsoft.com/office/drawing/2014/main" val="2818424180"/>
                    </a:ext>
                  </a:extLst>
                </a:gridCol>
                <a:gridCol w="1556821">
                  <a:extLst>
                    <a:ext uri="{9D8B030D-6E8A-4147-A177-3AD203B41FA5}">
                      <a16:colId xmlns:a16="http://schemas.microsoft.com/office/drawing/2014/main" val="1681514999"/>
                    </a:ext>
                  </a:extLst>
                </a:gridCol>
                <a:gridCol w="1556821">
                  <a:extLst>
                    <a:ext uri="{9D8B030D-6E8A-4147-A177-3AD203B41FA5}">
                      <a16:colId xmlns:a16="http://schemas.microsoft.com/office/drawing/2014/main" val="202815805"/>
                    </a:ext>
                  </a:extLst>
                </a:gridCol>
              </a:tblGrid>
              <a:tr h="450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it-IT" sz="105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7135" marR="7135" marT="713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it-IT" sz="105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7135" marR="7135" marT="713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bassi </a:t>
                      </a:r>
                    </a:p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(1-2)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medi</a:t>
                      </a:r>
                    </a:p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(3-4)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alti</a:t>
                      </a:r>
                    </a:p>
                    <a:p>
                      <a:pPr algn="ctr"/>
                      <a:r>
                        <a:rPr lang="it-IT" sz="105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(5-6)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15542"/>
                  </a:ext>
                </a:extLst>
              </a:tr>
              <a:tr h="404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05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Percezione dei pazienti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05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"I pazienti sono comprensivi e tolleranti quando si trovano di fronte a qualche criticità della struttura sanitaria"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61,1%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514759"/>
                  </a:ext>
                </a:extLst>
              </a:tr>
              <a:tr h="404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05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Rapporto con le Regioni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05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"Gli enti regionali collaborano attivamente alla pianificazione e all'implementazione di programmi o politiche sanitarie con la Direzione Sanitaria"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147942"/>
                  </a:ext>
                </a:extLst>
              </a:tr>
              <a:tr h="535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05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Rapporto con gli organi di controllo (</a:t>
                      </a:r>
                      <a:r>
                        <a:rPr lang="it-IT" sz="1050" b="1" i="0" u="none" strike="noStrike" cap="none" dirty="0" err="1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Spresal</a:t>
                      </a:r>
                      <a:r>
                        <a:rPr lang="it-IT" sz="105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, NAS, Corte dei Conti)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05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"Gli organi di controllo mi supportano nella gestione delle attività di controllo"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945742"/>
                  </a:ext>
                </a:extLst>
              </a:tr>
              <a:tr h="404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05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Rapporto con gli organi di stampa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05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"Gli organi di stampa riportano fedelmente nelle loro rappresentazioni le attività svolte nella struttura"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579220"/>
                  </a:ext>
                </a:extLst>
              </a:tr>
              <a:tr h="404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05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Rapporto con gli enti locali (Comuni)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05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"Gli enti locali collaborano attivamente alla pianificazione e all'implementazione di programmi o politiche sanitarie con la Direzione Sanitaria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461428"/>
                  </a:ext>
                </a:extLst>
              </a:tr>
              <a:tr h="404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05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Rapporto con le associazioni dei pazienti e del terzo settore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05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"Esiste una collaborazione fattiva con le associazioni dei pazienti / altre associazioni e cooperative per la realizzazione di iniziative a loro favore"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45747"/>
                  </a:ext>
                </a:extLst>
              </a:tr>
              <a:tr h="404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05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Rapporto con i MMG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05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"Esiste una collaborazione fattiva con i MMG per la pianificazione e per l'implementazione di iniziative comuni"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866637"/>
                  </a:ext>
                </a:extLst>
              </a:tr>
              <a:tr h="360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05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Rapporto con le Rappresentanze Sindacali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05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"Gli organi sindacali collaborano per affrontare e risolvere questioni e problematiche comuni"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64,2%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05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456124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88859C-9762-FD80-4681-851439BEEE40}"/>
              </a:ext>
            </a:extLst>
          </p:cNvPr>
          <p:cNvSpPr txBox="1"/>
          <p:nvPr/>
        </p:nvSpPr>
        <p:spPr>
          <a:xfrm>
            <a:off x="2078328" y="6390932"/>
            <a:ext cx="741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/>
            </a:r>
            <a:b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</a:br>
            <a: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Sono evidenziati in verde i valori positivi con frequenza superiore al 50% e in giallo i valori negativi con frequenza superiore al 15%.</a:t>
            </a:r>
            <a:endParaRPr lang="it-IT" sz="1200" i="1" kern="0" dirty="0">
              <a:solidFill>
                <a:srgbClr val="434343"/>
              </a:solidFill>
              <a:latin typeface="Catamaran Light" panose="020B0604020202020204" charset="0"/>
              <a:cs typeface="Catamaran Light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65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1A13A46-3DCF-E68E-42CE-686A4D67A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p43">
            <a:extLst>
              <a:ext uri="{FF2B5EF4-FFF2-40B4-BE49-F238E27FC236}">
                <a16:creationId xmlns:a16="http://schemas.microsoft.com/office/drawing/2014/main" id="{5530FF59-65A8-4F3C-E93F-C0DA2F702331}"/>
              </a:ext>
            </a:extLst>
          </p:cNvPr>
          <p:cNvSpPr txBox="1">
            <a:spLocks/>
          </p:cNvSpPr>
          <p:nvPr/>
        </p:nvSpPr>
        <p:spPr>
          <a:xfrm>
            <a:off x="412509" y="1870265"/>
            <a:ext cx="8892811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it-IT" dirty="0">
                <a:sym typeface="Livvic"/>
              </a:rPr>
              <a:t>ANALISI DELLE FREQUENZE</a:t>
            </a:r>
          </a:p>
          <a:p>
            <a:r>
              <a:rPr lang="it-IT" dirty="0">
                <a:sym typeface="Livvic"/>
              </a:rPr>
              <a:t>AREA CONTESTO ATTIVITA’-RUOLO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55F988F-C676-4D8D-AD41-F7D09D0FA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36249"/>
              </p:ext>
            </p:extLst>
          </p:nvPr>
        </p:nvGraphicFramePr>
        <p:xfrm>
          <a:off x="270231" y="2794123"/>
          <a:ext cx="11535853" cy="3355362"/>
        </p:xfrm>
        <a:graphic>
          <a:graphicData uri="http://schemas.openxmlformats.org/drawingml/2006/table">
            <a:tbl>
              <a:tblPr/>
              <a:tblGrid>
                <a:gridCol w="1855812">
                  <a:extLst>
                    <a:ext uri="{9D8B030D-6E8A-4147-A177-3AD203B41FA5}">
                      <a16:colId xmlns:a16="http://schemas.microsoft.com/office/drawing/2014/main" val="4176469138"/>
                    </a:ext>
                  </a:extLst>
                </a:gridCol>
                <a:gridCol w="5132902">
                  <a:extLst>
                    <a:ext uri="{9D8B030D-6E8A-4147-A177-3AD203B41FA5}">
                      <a16:colId xmlns:a16="http://schemas.microsoft.com/office/drawing/2014/main" val="2746488821"/>
                    </a:ext>
                  </a:extLst>
                </a:gridCol>
                <a:gridCol w="1433581">
                  <a:extLst>
                    <a:ext uri="{9D8B030D-6E8A-4147-A177-3AD203B41FA5}">
                      <a16:colId xmlns:a16="http://schemas.microsoft.com/office/drawing/2014/main" val="2818424180"/>
                    </a:ext>
                  </a:extLst>
                </a:gridCol>
                <a:gridCol w="1556779">
                  <a:extLst>
                    <a:ext uri="{9D8B030D-6E8A-4147-A177-3AD203B41FA5}">
                      <a16:colId xmlns:a16="http://schemas.microsoft.com/office/drawing/2014/main" val="1681514999"/>
                    </a:ext>
                  </a:extLst>
                </a:gridCol>
                <a:gridCol w="1556779">
                  <a:extLst>
                    <a:ext uri="{9D8B030D-6E8A-4147-A177-3AD203B41FA5}">
                      <a16:colId xmlns:a16="http://schemas.microsoft.com/office/drawing/2014/main" val="202815805"/>
                    </a:ext>
                  </a:extLst>
                </a:gridCol>
              </a:tblGrid>
              <a:tr h="64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it-IT" sz="11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7135" marR="7135" marT="713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it-IT" sz="11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7135" marR="7135" marT="713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bassi 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(1-2)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medi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(3-4)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alti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(5-6)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15542"/>
                  </a:ext>
                </a:extLst>
              </a:tr>
              <a:tr h="25165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Peso decisionale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Posso influenzare le decisioni prese dai colleghi della Direzione Strategica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D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246896"/>
                  </a:ext>
                </a:extLst>
              </a:tr>
              <a:tr h="485069">
                <a:tc vMerge="1">
                  <a:txBody>
                    <a:bodyPr/>
                    <a:lstStyle/>
                    <a:p>
                      <a:pPr algn="l" fontAlgn="ctr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Le mie decisioni hanno un forte impatto anche nelle altre Strutture sanitarie con cui interagisco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521186"/>
                  </a:ext>
                </a:extLst>
              </a:tr>
              <a:tr h="251652">
                <a:tc vMerge="1">
                  <a:txBody>
                    <a:bodyPr/>
                    <a:lstStyle/>
                    <a:p>
                      <a:pPr algn="l" fontAlgn="ctr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Ho influenza sulle decisioni prese nella mia regione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514759"/>
                  </a:ext>
                </a:extLst>
              </a:tr>
              <a:tr h="48506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Conflitto lavoro-famiglia*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Anche quando non sono sul posto di lavoro penso a quanto devo fare per la mia Organizzazione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47942"/>
                  </a:ext>
                </a:extLst>
              </a:tr>
              <a:tr h="251652">
                <a:tc vMerge="1">
                  <a:txBody>
                    <a:bodyPr/>
                    <a:lstStyle/>
                    <a:p>
                      <a:pPr algn="l" fontAlgn="ctr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Sottraggo molto tempo alla mia vita personale per dedicarmi al lavoro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62,1%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945742"/>
                  </a:ext>
                </a:extLst>
              </a:tr>
              <a:tr h="485069">
                <a:tc vMerge="1">
                  <a:txBody>
                    <a:bodyPr/>
                    <a:lstStyle/>
                    <a:p>
                      <a:pPr algn="l" fontAlgn="ctr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A causa delle responsabilità lavorative, devo ridefinire i programmi relativi alle attività familiari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79220"/>
                  </a:ext>
                </a:extLst>
              </a:tr>
              <a:tr h="25165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Carico di lavoro*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Dopo il lavoro sono troppo stanco/a per coltivare i miei interessi personali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461428"/>
                  </a:ext>
                </a:extLst>
              </a:tr>
              <a:tr h="251652">
                <a:tc vMerge="1">
                  <a:txBody>
                    <a:bodyPr/>
                    <a:lstStyle/>
                    <a:p>
                      <a:pPr algn="l" fontAlgn="b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Livvic" pitchFamily="2" charset="0"/>
                        </a:rPr>
                        <a:t>Non ho praticamente tempo per aggiornarmi sul mio lavoro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4574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9D0154-BF4F-D885-9BD1-17AC159F0BCA}"/>
              </a:ext>
            </a:extLst>
          </p:cNvPr>
          <p:cNvSpPr txBox="1"/>
          <p:nvPr/>
        </p:nvSpPr>
        <p:spPr>
          <a:xfrm>
            <a:off x="1892554" y="6362455"/>
            <a:ext cx="7412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200" i="1" kern="0" dirty="0">
                <a:solidFill>
                  <a:srgbClr val="000000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*</a:t>
            </a:r>
            <a: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Item a valenza negativa, da leggere in direzione opposta agli altri . </a:t>
            </a:r>
            <a:b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</a:br>
            <a: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Sono evidenziati in verde i valori positivi con frequenza superiore al 50% e in giallo i valori negativi con frequenza superiore al 15%.</a:t>
            </a:r>
            <a:endParaRPr lang="it-IT" sz="1200" i="1" kern="0" dirty="0">
              <a:solidFill>
                <a:srgbClr val="434343"/>
              </a:solidFill>
              <a:latin typeface="Catamaran Light" panose="020B0604020202020204" charset="0"/>
              <a:cs typeface="Catamaran Light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11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A4018-6D57-3FB0-73AC-0FB271B97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1;p39">
            <a:extLst>
              <a:ext uri="{FF2B5EF4-FFF2-40B4-BE49-F238E27FC236}">
                <a16:creationId xmlns:a16="http://schemas.microsoft.com/office/drawing/2014/main" id="{24FA4AC2-2EE6-F48D-C5E8-56D25CD0DE46}"/>
              </a:ext>
            </a:extLst>
          </p:cNvPr>
          <p:cNvSpPr txBox="1">
            <a:spLocks/>
          </p:cNvSpPr>
          <p:nvPr/>
        </p:nvSpPr>
        <p:spPr>
          <a:xfrm>
            <a:off x="683321" y="2160383"/>
            <a:ext cx="10825357" cy="40626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sp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200000"/>
              </a:lnSpc>
              <a:buClr>
                <a:srgbClr val="0E4783"/>
              </a:buClr>
              <a:buSzPct val="200000"/>
              <a:buFont typeface="Wingdings" pitchFamily="2" charset="2"/>
              <a:buChar char="§"/>
            </a:pP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Esplorare il punto di vista della Direzione Strategica rilevando dimensioni riconducibili alle </a:t>
            </a:r>
            <a:r>
              <a:rPr lang="it-IT" sz="1400" b="1" spc="0" dirty="0">
                <a:latin typeface="Arial" panose="020B0604020202020204" pitchFamily="34" charset="0"/>
                <a:cs typeface="Arial" panose="020B0604020202020204" pitchFamily="34" charset="0"/>
              </a:rPr>
              <a:t>risorse personali, al proprio stile di leadership, alla capacità di gestione delle tecnologie, insieme alla percezione del contesto sociale e delle attività e il loro impatto su engagement, benessere, resilienza organizzativa</a:t>
            </a:r>
          </a:p>
          <a:p>
            <a:pPr marL="285750" indent="-285750" algn="just">
              <a:lnSpc>
                <a:spcPct val="200000"/>
              </a:lnSpc>
              <a:buClr>
                <a:srgbClr val="0E4783"/>
              </a:buClr>
              <a:buSzPct val="200000"/>
              <a:buFont typeface="Wingdings" pitchFamily="2" charset="2"/>
              <a:buChar char="§"/>
            </a:pP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Analizzare il </a:t>
            </a:r>
            <a:r>
              <a:rPr lang="it-IT" sz="1400" b="1" spc="0" dirty="0">
                <a:latin typeface="Arial" panose="020B0604020202020204" pitchFamily="34" charset="0"/>
                <a:cs typeface="Arial" panose="020B0604020202020204" pitchFamily="34" charset="0"/>
              </a:rPr>
              <a:t>profilo medio complessivo </a:t>
            </a: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in relazione a </a:t>
            </a:r>
            <a:r>
              <a:rPr lang="it-IT" sz="1400" b="1" spc="0" dirty="0">
                <a:latin typeface="Arial" panose="020B0604020202020204" pitchFamily="34" charset="0"/>
                <a:cs typeface="Arial" panose="020B0604020202020204" pitchFamily="34" charset="0"/>
              </a:rPr>
              <a:t>tutte le dimensioni indagate</a:t>
            </a: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, evidenziando punti di forza, di attenzione e da migliorare</a:t>
            </a:r>
          </a:p>
          <a:p>
            <a:pPr marL="285750" indent="-285750" algn="just">
              <a:lnSpc>
                <a:spcPct val="200000"/>
              </a:lnSpc>
              <a:buClr>
                <a:srgbClr val="0E4783"/>
              </a:buClr>
              <a:buSzPct val="200000"/>
              <a:buFont typeface="Wingdings" pitchFamily="2" charset="2"/>
              <a:buChar char="§"/>
            </a:pPr>
            <a:r>
              <a:rPr lang="it-IT" sz="1400" b="1" spc="0" dirty="0">
                <a:latin typeface="Arial" panose="020B0604020202020204" pitchFamily="34" charset="0"/>
                <a:cs typeface="Arial" panose="020B0604020202020204" pitchFamily="34" charset="0"/>
              </a:rPr>
              <a:t>Confrontare</a:t>
            </a: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 i punteggi delle singole dimensioni con quelli rilevati nell’indagine del </a:t>
            </a:r>
            <a:r>
              <a:rPr lang="it-IT" sz="1400" b="1" spc="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marL="285750" indent="-285750" algn="l">
              <a:lnSpc>
                <a:spcPct val="200000"/>
              </a:lnSpc>
              <a:buClr>
                <a:srgbClr val="0E4783"/>
              </a:buClr>
              <a:buSzPct val="200000"/>
              <a:buFont typeface="Wingdings" pitchFamily="2" charset="2"/>
              <a:buChar char="§"/>
            </a:pP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Identificare la presenza di </a:t>
            </a:r>
            <a:r>
              <a:rPr lang="it-IT" sz="1400" b="1" spc="0" dirty="0">
                <a:latin typeface="Arial" panose="020B0604020202020204" pitchFamily="34" charset="0"/>
                <a:cs typeface="Arial" panose="020B0604020202020204" pitchFamily="34" charset="0"/>
              </a:rPr>
              <a:t>differenze significative </a:t>
            </a: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nelle dimensioni indagate per variabili </a:t>
            </a:r>
            <a:b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socio-demografiche e/o organizzative (e.g. genere, età, area geografica ecc.) </a:t>
            </a:r>
          </a:p>
          <a:p>
            <a:pPr marL="285750" indent="-285750" algn="just">
              <a:lnSpc>
                <a:spcPct val="200000"/>
              </a:lnSpc>
              <a:buClr>
                <a:srgbClr val="0E4783"/>
              </a:buClr>
              <a:buSzPct val="200000"/>
              <a:buFont typeface="Wingdings" pitchFamily="2" charset="2"/>
              <a:buChar char="§"/>
            </a:pP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Identificare, sulla base dei risultati ottenuti, i principali </a:t>
            </a:r>
            <a:r>
              <a:rPr lang="it-IT" sz="1400" b="1" spc="0" dirty="0">
                <a:latin typeface="Arial" panose="020B0604020202020204" pitchFamily="34" charset="0"/>
                <a:cs typeface="Arial" panose="020B0604020202020204" pitchFamily="34" charset="0"/>
              </a:rPr>
              <a:t>punti di forza </a:t>
            </a: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400" b="1" spc="0" dirty="0">
                <a:latin typeface="Arial" panose="020B0604020202020204" pitchFamily="34" charset="0"/>
                <a:cs typeface="Arial" panose="020B0604020202020204" pitchFamily="34" charset="0"/>
              </a:rPr>
              <a:t>le aree di miglioramento </a:t>
            </a: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per il </a:t>
            </a:r>
            <a:r>
              <a:rPr lang="it-IT" sz="1400" b="1" spc="0" dirty="0"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r>
              <a:rPr lang="it-IT" sz="140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Google Shape;145;p28">
            <a:extLst>
              <a:ext uri="{FF2B5EF4-FFF2-40B4-BE49-F238E27FC236}">
                <a16:creationId xmlns:a16="http://schemas.microsoft.com/office/drawing/2014/main" id="{2FB3929C-94CE-D3D6-4019-0A6C075BC890}"/>
              </a:ext>
            </a:extLst>
          </p:cNvPr>
          <p:cNvSpPr txBox="1">
            <a:spLocks/>
          </p:cNvSpPr>
          <p:nvPr/>
        </p:nvSpPr>
        <p:spPr>
          <a:xfrm>
            <a:off x="683321" y="1672883"/>
            <a:ext cx="5240769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OBIETTIVI… nel dettaglio</a:t>
            </a:r>
          </a:p>
        </p:txBody>
      </p:sp>
    </p:spTree>
    <p:extLst>
      <p:ext uri="{BB962C8B-B14F-4D97-AF65-F5344CB8AC3E}">
        <p14:creationId xmlns:p14="http://schemas.microsoft.com/office/powerpoint/2010/main" val="14262539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BE21EF5-CD86-C30A-9E34-D361DB22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p43">
            <a:extLst>
              <a:ext uri="{FF2B5EF4-FFF2-40B4-BE49-F238E27FC236}">
                <a16:creationId xmlns:a16="http://schemas.microsoft.com/office/drawing/2014/main" id="{1768E197-4D21-B74C-98E8-9879188035E6}"/>
              </a:ext>
            </a:extLst>
          </p:cNvPr>
          <p:cNvSpPr txBox="1">
            <a:spLocks/>
          </p:cNvSpPr>
          <p:nvPr/>
        </p:nvSpPr>
        <p:spPr>
          <a:xfrm>
            <a:off x="539153" y="1932793"/>
            <a:ext cx="6750197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it-IT" dirty="0">
                <a:sym typeface="Livvic"/>
              </a:rPr>
              <a:t>ANALISI DELLE FREQUENZE</a:t>
            </a:r>
          </a:p>
          <a:p>
            <a:r>
              <a:rPr lang="it-IT" dirty="0">
                <a:sym typeface="Livvic"/>
              </a:rPr>
              <a:t>AREA TECNOLOGIE (1/2)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A77C1D0-BD01-D0AC-4910-65965BAD8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26625"/>
              </p:ext>
            </p:extLst>
          </p:nvPr>
        </p:nvGraphicFramePr>
        <p:xfrm>
          <a:off x="292506" y="2850204"/>
          <a:ext cx="11557824" cy="3340890"/>
        </p:xfrm>
        <a:graphic>
          <a:graphicData uri="http://schemas.openxmlformats.org/drawingml/2006/table">
            <a:tbl>
              <a:tblPr/>
              <a:tblGrid>
                <a:gridCol w="1473630">
                  <a:extLst>
                    <a:ext uri="{9D8B030D-6E8A-4147-A177-3AD203B41FA5}">
                      <a16:colId xmlns:a16="http://schemas.microsoft.com/office/drawing/2014/main" val="1397259552"/>
                    </a:ext>
                  </a:extLst>
                </a:gridCol>
                <a:gridCol w="5528394">
                  <a:extLst>
                    <a:ext uri="{9D8B030D-6E8A-4147-A177-3AD203B41FA5}">
                      <a16:colId xmlns:a16="http://schemas.microsoft.com/office/drawing/2014/main" val="2746488821"/>
                    </a:ext>
                  </a:extLst>
                </a:gridCol>
                <a:gridCol w="1436312">
                  <a:extLst>
                    <a:ext uri="{9D8B030D-6E8A-4147-A177-3AD203B41FA5}">
                      <a16:colId xmlns:a16="http://schemas.microsoft.com/office/drawing/2014/main" val="2818424180"/>
                    </a:ext>
                  </a:extLst>
                </a:gridCol>
                <a:gridCol w="1559744">
                  <a:extLst>
                    <a:ext uri="{9D8B030D-6E8A-4147-A177-3AD203B41FA5}">
                      <a16:colId xmlns:a16="http://schemas.microsoft.com/office/drawing/2014/main" val="1681514999"/>
                    </a:ext>
                  </a:extLst>
                </a:gridCol>
                <a:gridCol w="1559744">
                  <a:extLst>
                    <a:ext uri="{9D8B030D-6E8A-4147-A177-3AD203B41FA5}">
                      <a16:colId xmlns:a16="http://schemas.microsoft.com/office/drawing/2014/main" val="202815805"/>
                    </a:ext>
                  </a:extLst>
                </a:gridCol>
              </a:tblGrid>
              <a:tr h="401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it-IT" sz="11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7135" marR="7135" marT="713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it-IT" sz="11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7135" marR="7135" marT="713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bassi 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(1-2)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medi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(3-4)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alti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(5-6)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15542"/>
                  </a:ext>
                </a:extLst>
              </a:tr>
              <a:tr h="26516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Technical Support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La nostra Azienda offre supporto per la risoluzione di primo livello di qualsiasi problematica tecnologica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D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945742"/>
                  </a:ext>
                </a:extLst>
              </a:tr>
              <a:tr h="368028">
                <a:tc vMerge="1">
                  <a:txBody>
                    <a:bodyPr/>
                    <a:lstStyle/>
                    <a:p>
                      <a:pPr algn="l" fontAlgn="ctr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Quando ne ho bisogno, ricevo assistenza qualificata dal supporto tecnico (sia interno dell'IT, sia esterno dalle società alle quali abbiamo esternalizzato il processo)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D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79220"/>
                  </a:ext>
                </a:extLst>
              </a:tr>
              <a:tr h="331588">
                <a:tc vMerge="1">
                  <a:txBody>
                    <a:bodyPr/>
                    <a:lstStyle/>
                    <a:p>
                      <a:pPr algn="l" fontAlgn="ctr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In caso di problemi relativi ai sistemi tecnologici, il nostro supporto tecnico risponde velocemente alle richieste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83227"/>
                  </a:ext>
                </a:extLst>
              </a:tr>
              <a:tr h="46730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Utilità delle attuali tecnologie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Le tecnologie attualmente impiegate nel lavoro della direzione strategica… permettono di svolgere i compiti più rapidamente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25585"/>
                  </a:ext>
                </a:extLst>
              </a:tr>
              <a:tr h="331588">
                <a:tc vMerge="1">
                  <a:txBody>
                    <a:bodyPr/>
                    <a:lstStyle/>
                    <a:p>
                      <a:pPr algn="l" fontAlgn="ctr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Le tecnologie attualmente impiegate nel lavoro della direzione strategica… migliorano le mie prestazioni lavorative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D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7858"/>
                  </a:ext>
                </a:extLst>
              </a:tr>
              <a:tr h="331588">
                <a:tc vMerge="1">
                  <a:txBody>
                    <a:bodyPr/>
                    <a:lstStyle/>
                    <a:p>
                      <a:pPr algn="l" fontAlgn="ctr"/>
                      <a:endParaRPr lang="it-IT" sz="8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Le tecnologie attualmente impiegate nel lavoro della direzione strategica richiedono molto tempo per farne un uso competente*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563781"/>
                  </a:ext>
                </a:extLst>
              </a:tr>
              <a:tr h="33158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10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Techno-</a:t>
                      </a:r>
                      <a:r>
                        <a:rPr lang="it-IT" sz="1100" b="1" i="0" u="none" strike="noStrike" cap="none" dirty="0" err="1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complexity</a:t>
                      </a:r>
                      <a:r>
                        <a:rPr lang="it-IT" sz="110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10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Trovo spesso troppo complesso per me capire e usare le nuove tecnologie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100" b="0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47,4%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100" b="0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44,2%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100" b="0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942065"/>
                  </a:ext>
                </a:extLst>
              </a:tr>
              <a:tr h="368028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A causa della complessità delle tecnologie previste dal mio lavoro, mi avvalgo dell'aiuto di un collega o collaboratore più esperto sui sistemi, applicazioni e infrastrutture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100" b="0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36,8%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100" b="0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29,4%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100" b="0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33,7%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3421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440E9E-3692-477C-1BDC-50F3956B622C}"/>
              </a:ext>
            </a:extLst>
          </p:cNvPr>
          <p:cNvSpPr txBox="1"/>
          <p:nvPr/>
        </p:nvSpPr>
        <p:spPr>
          <a:xfrm>
            <a:off x="1915189" y="6397617"/>
            <a:ext cx="7412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200" i="1" kern="0" dirty="0">
                <a:solidFill>
                  <a:srgbClr val="000000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*</a:t>
            </a:r>
            <a: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Item a valenza negativa, da leggere in direzione opposta agli altri . </a:t>
            </a:r>
            <a:b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</a:br>
            <a: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Sono evidenziati in verde i valori positivi con frequenza superiore al 50% e in giallo i valori negativi con frequenza superiore al 15%.</a:t>
            </a:r>
            <a:endParaRPr lang="it-IT" sz="1200" i="1" kern="0" dirty="0">
              <a:solidFill>
                <a:srgbClr val="434343"/>
              </a:solidFill>
              <a:latin typeface="Catamaran Light" panose="020B0604020202020204" charset="0"/>
              <a:cs typeface="Catamaran Light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54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36C3822-5D58-2EB7-3ABA-B58147FA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p43">
            <a:extLst>
              <a:ext uri="{FF2B5EF4-FFF2-40B4-BE49-F238E27FC236}">
                <a16:creationId xmlns:a16="http://schemas.microsoft.com/office/drawing/2014/main" id="{F06510D1-B8A0-0DF9-A26C-7EB778E6032B}"/>
              </a:ext>
            </a:extLst>
          </p:cNvPr>
          <p:cNvSpPr txBox="1">
            <a:spLocks/>
          </p:cNvSpPr>
          <p:nvPr/>
        </p:nvSpPr>
        <p:spPr>
          <a:xfrm>
            <a:off x="390660" y="1698490"/>
            <a:ext cx="6750197" cy="710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it-IT" dirty="0">
                <a:sym typeface="Livvic"/>
              </a:rPr>
              <a:t>ANALISI DELLE FREQUENZE</a:t>
            </a:r>
          </a:p>
          <a:p>
            <a:r>
              <a:rPr lang="it-IT" dirty="0">
                <a:sym typeface="Livvic"/>
              </a:rPr>
              <a:t>AREA TECNOLOGIE (2/2)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88B9079-A11F-2BDB-7974-56BA91177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57169"/>
              </p:ext>
            </p:extLst>
          </p:nvPr>
        </p:nvGraphicFramePr>
        <p:xfrm>
          <a:off x="289403" y="2974043"/>
          <a:ext cx="11525374" cy="2867414"/>
        </p:xfrm>
        <a:graphic>
          <a:graphicData uri="http://schemas.openxmlformats.org/drawingml/2006/table">
            <a:tbl>
              <a:tblPr/>
              <a:tblGrid>
                <a:gridCol w="1832701">
                  <a:extLst>
                    <a:ext uri="{9D8B030D-6E8A-4147-A177-3AD203B41FA5}">
                      <a16:colId xmlns:a16="http://schemas.microsoft.com/office/drawing/2014/main" val="2155059177"/>
                    </a:ext>
                  </a:extLst>
                </a:gridCol>
                <a:gridCol w="5149664">
                  <a:extLst>
                    <a:ext uri="{9D8B030D-6E8A-4147-A177-3AD203B41FA5}">
                      <a16:colId xmlns:a16="http://schemas.microsoft.com/office/drawing/2014/main" val="2746488821"/>
                    </a:ext>
                  </a:extLst>
                </a:gridCol>
                <a:gridCol w="1432279">
                  <a:extLst>
                    <a:ext uri="{9D8B030D-6E8A-4147-A177-3AD203B41FA5}">
                      <a16:colId xmlns:a16="http://schemas.microsoft.com/office/drawing/2014/main" val="2818424180"/>
                    </a:ext>
                  </a:extLst>
                </a:gridCol>
                <a:gridCol w="1555365">
                  <a:extLst>
                    <a:ext uri="{9D8B030D-6E8A-4147-A177-3AD203B41FA5}">
                      <a16:colId xmlns:a16="http://schemas.microsoft.com/office/drawing/2014/main" val="1681514999"/>
                    </a:ext>
                  </a:extLst>
                </a:gridCol>
                <a:gridCol w="1555365">
                  <a:extLst>
                    <a:ext uri="{9D8B030D-6E8A-4147-A177-3AD203B41FA5}">
                      <a16:colId xmlns:a16="http://schemas.microsoft.com/office/drawing/2014/main" val="202815805"/>
                    </a:ext>
                  </a:extLst>
                </a:gridCol>
              </a:tblGrid>
              <a:tr h="504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it-IT" sz="11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7135" marR="7135" marT="713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it-IT" sz="1100" b="1" i="0" u="none" strike="noStrike" dirty="0">
                        <a:solidFill>
                          <a:srgbClr val="10253F"/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7135" marR="7135" marT="713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bassi 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(1-2)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medi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(3-4)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punteggi alti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Livvic" pitchFamily="2" charset="0"/>
                        </a:rPr>
                        <a:t>(5-6)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15542"/>
                  </a:ext>
                </a:extLst>
              </a:tr>
              <a:tr h="40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10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Techno-</a:t>
                      </a:r>
                      <a:r>
                        <a:rPr lang="it-IT" sz="1100" b="1" i="0" u="none" strike="noStrike" cap="none" dirty="0" err="1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overload</a:t>
                      </a:r>
                      <a:r>
                        <a:rPr lang="it-IT" sz="110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Ho un carico di lavoro superiore a causa della maggiore complessità tecnologica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D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246896"/>
                  </a:ext>
                </a:extLst>
              </a:tr>
              <a:tr h="40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10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Techno-autoefficacia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Sono convinto/a di essere capace di padroneggiare l'uso delle tecnologie, anche quelle più avanzate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63,1%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521186"/>
                  </a:ext>
                </a:extLst>
              </a:tr>
              <a:tr h="413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10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Collaborazione con l’IT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C'è una stretta collaborazione tra la direzione strategica e gli esperti dell'IT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514759"/>
                  </a:ext>
                </a:extLst>
              </a:tr>
              <a:tr h="40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10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Digitalizzazione dei processi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Il livello di digitalizzazione dei processi clinici e diagnostici della mia Azienda è elevato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46,3%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945742"/>
                  </a:ext>
                </a:extLst>
              </a:tr>
              <a:tr h="7484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1" i="0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Normative e compliance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100" b="0" i="1" u="none" strike="noStrike" cap="non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  <a:ea typeface="+mn-ea"/>
                          <a:cs typeface="+mn-cs"/>
                          <a:sym typeface="Arial"/>
                        </a:rPr>
                        <a:t>le norme relative alla digitalizzazione dei processi e conservazione documentale (es. Il Regolamento eIDAS e/o le circolari AgID riguardanti l'identificazione elettronica sicura, la firma elettronica, i servizi fiduciari l'interoperabilità e la sicurezza) sono ampiamente diffuse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52,6%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10253F"/>
                          </a:solidFill>
                          <a:effectLst/>
                          <a:latin typeface="Livvic" pitchFamily="2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579220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7506ED-DEFE-C778-43AF-5B47D3628683}"/>
              </a:ext>
            </a:extLst>
          </p:cNvPr>
          <p:cNvSpPr txBox="1"/>
          <p:nvPr/>
        </p:nvSpPr>
        <p:spPr>
          <a:xfrm>
            <a:off x="1928652" y="6406122"/>
            <a:ext cx="7412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it-IT" sz="1200" i="1" kern="0" dirty="0">
                <a:solidFill>
                  <a:srgbClr val="000000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*</a:t>
            </a:r>
            <a: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Item a valenza negativa, da leggere in direzione opposta agli altri . </a:t>
            </a:r>
            <a:b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</a:br>
            <a:r>
              <a:rPr lang="it-IT" sz="1000" i="1" kern="0" dirty="0">
                <a:solidFill>
                  <a:srgbClr val="434343"/>
                </a:solidFill>
                <a:latin typeface="Catamaran Light" panose="020B0604020202020204" charset="0"/>
                <a:cs typeface="Catamaran Light" panose="020B0604020202020204" charset="0"/>
                <a:sym typeface="Arial"/>
              </a:rPr>
              <a:t>Sono evidenziati in verde i valori positivi con frequenza superiore al 50% e in giallo i valori negativi con frequenza superiore al 15%.</a:t>
            </a:r>
            <a:endParaRPr lang="it-IT" sz="1200" i="1" kern="0" dirty="0">
              <a:solidFill>
                <a:srgbClr val="434343"/>
              </a:solidFill>
              <a:latin typeface="Catamaran Light" panose="020B0604020202020204" charset="0"/>
              <a:cs typeface="Catamaran Light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54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E1738-A242-7856-F4E9-CC338734B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8">
            <a:extLst>
              <a:ext uri="{FF2B5EF4-FFF2-40B4-BE49-F238E27FC236}">
                <a16:creationId xmlns:a16="http://schemas.microsoft.com/office/drawing/2014/main" id="{9502B9EB-9572-D3D6-DF90-B86469E29700}"/>
              </a:ext>
            </a:extLst>
          </p:cNvPr>
          <p:cNvSpPr txBox="1">
            <a:spLocks/>
          </p:cNvSpPr>
          <p:nvPr/>
        </p:nvSpPr>
        <p:spPr>
          <a:xfrm>
            <a:off x="3475615" y="1285267"/>
            <a:ext cx="5240769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dirty="0"/>
              <a:t>IL MODELLO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4D7C8D0-91F0-DC48-6EA8-99D96DACC790}"/>
              </a:ext>
            </a:extLst>
          </p:cNvPr>
          <p:cNvSpPr/>
          <p:nvPr/>
        </p:nvSpPr>
        <p:spPr>
          <a:xfrm>
            <a:off x="3294711" y="1789043"/>
            <a:ext cx="5291761" cy="3877923"/>
          </a:xfrm>
          <a:prstGeom prst="roundRect">
            <a:avLst>
              <a:gd name="adj" fmla="val 9330"/>
            </a:avLst>
          </a:prstGeom>
          <a:solidFill>
            <a:srgbClr val="0E4783"/>
          </a:solidFill>
          <a:ln w="19050" cap="flat" cmpd="sng" algn="ctr">
            <a:noFill/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533571E-C33F-B5C1-8927-E746CC71A14A}"/>
              </a:ext>
            </a:extLst>
          </p:cNvPr>
          <p:cNvSpPr/>
          <p:nvPr/>
        </p:nvSpPr>
        <p:spPr>
          <a:xfrm>
            <a:off x="2934030" y="5845795"/>
            <a:ext cx="6011187" cy="686233"/>
          </a:xfrm>
          <a:prstGeom prst="roundRect">
            <a:avLst>
              <a:gd name="adj" fmla="val 9330"/>
            </a:avLst>
          </a:prstGeom>
          <a:solidFill>
            <a:srgbClr val="091838"/>
          </a:solidFill>
          <a:ln w="19050" cap="flat" cmpd="sng" algn="ctr">
            <a:noFill/>
            <a:prstDash val="lgDash"/>
            <a:miter lim="800000"/>
          </a:ln>
          <a:effectLst/>
        </p:spPr>
        <p:txBody>
          <a:bodyPr numCol="1" rtlCol="0" anchor="ctr"/>
          <a:lstStyle/>
          <a:p>
            <a:pPr lvl="0" algn="ctr" defTabSz="914400">
              <a:defRPr/>
            </a:pP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ESITI     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Engagement, Benessere</a:t>
            </a:r>
            <a:r>
              <a:rPr lang="it-IT" sz="1600" kern="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Resilienza Organizzativa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4980BB-B41B-BA20-8AAE-59D43477B6EA}"/>
              </a:ext>
            </a:extLst>
          </p:cNvPr>
          <p:cNvSpPr txBox="1"/>
          <p:nvPr/>
        </p:nvSpPr>
        <p:spPr>
          <a:xfrm>
            <a:off x="4262174" y="2007079"/>
            <a:ext cx="335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PERCEZIONI DI CONTESTO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2404557-B0FB-258F-C891-AF650FAAA61F}"/>
              </a:ext>
            </a:extLst>
          </p:cNvPr>
          <p:cNvSpPr txBox="1"/>
          <p:nvPr/>
        </p:nvSpPr>
        <p:spPr>
          <a:xfrm>
            <a:off x="4045276" y="2568521"/>
            <a:ext cx="4423835" cy="1064017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400" b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Direzione Strategica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400" b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olleghi di altre strutture (Direzioni Strategiche)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b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azienti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Regioni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rgani di controllo 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rgani di stampa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nti locali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Associazioni dei pazienti e del terzo settore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MMG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Rappresentanze sindacali</a:t>
            </a:r>
            <a:endParaRPr lang="it-IT" sz="1400" b="0" u="none" strike="noStrik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D7F1279-FC2F-2278-546A-8A8DF56B293E}"/>
              </a:ext>
            </a:extLst>
          </p:cNvPr>
          <p:cNvSpPr txBox="1"/>
          <p:nvPr/>
        </p:nvSpPr>
        <p:spPr>
          <a:xfrm>
            <a:off x="4045275" y="4564353"/>
            <a:ext cx="4423836" cy="642597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171450" indent="-171450">
              <a:buClrTx/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Carico di lavoro</a:t>
            </a:r>
          </a:p>
          <a:p>
            <a:pPr marL="171450" indent="-171450">
              <a:buClrTx/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Significato del lavoro</a:t>
            </a:r>
          </a:p>
          <a:p>
            <a:pPr marL="171450" indent="-171450">
              <a:buClrTx/>
              <a:buFont typeface="Wingdings" panose="05000000000000000000" pitchFamily="2" charset="2"/>
              <a:buChar char="§"/>
              <a:defRPr/>
            </a:pP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Tx/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Conflitto lavoro–famiglia</a:t>
            </a:r>
          </a:p>
          <a:p>
            <a:pPr marL="171450" indent="-171450">
              <a:buClrTx/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 decisionale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788208F-A828-8E00-520B-3826A927B27B}"/>
              </a:ext>
            </a:extLst>
          </p:cNvPr>
          <p:cNvSpPr txBox="1"/>
          <p:nvPr/>
        </p:nvSpPr>
        <p:spPr>
          <a:xfrm rot="16200000">
            <a:off x="3216138" y="307183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9CF28DC-8D5D-9FEE-7C0D-C27385701998}"/>
              </a:ext>
            </a:extLst>
          </p:cNvPr>
          <p:cNvSpPr txBox="1"/>
          <p:nvPr/>
        </p:nvSpPr>
        <p:spPr>
          <a:xfrm rot="16200000">
            <a:off x="3192309" y="4453544"/>
            <a:ext cx="99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Attività-Ruolo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C7186D0-7BCE-6F5F-58B5-E479C8FEEB63}"/>
              </a:ext>
            </a:extLst>
          </p:cNvPr>
          <p:cNvSpPr/>
          <p:nvPr/>
        </p:nvSpPr>
        <p:spPr>
          <a:xfrm>
            <a:off x="277612" y="1789042"/>
            <a:ext cx="2784049" cy="3877923"/>
          </a:xfrm>
          <a:prstGeom prst="roundRect">
            <a:avLst>
              <a:gd name="adj" fmla="val 10527"/>
            </a:avLst>
          </a:prstGeom>
          <a:solidFill>
            <a:srgbClr val="0E4783"/>
          </a:solidFill>
          <a:ln w="19050" cap="flat" cmpd="sng" algn="ctr">
            <a:noFill/>
            <a:prstDash val="lgDash"/>
            <a:miter lim="800000"/>
          </a:ln>
          <a:effectLst/>
        </p:spPr>
        <p:txBody>
          <a:bodyPr numCol="1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indent="-171450" defTabSz="914400"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Leadership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Autoefficacia lavorativa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Autoefficacia nella gestione delle emozioni negative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Autoefficacia relazionale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Resilienza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Gestione dei conflitti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it-IT" sz="1400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Organizzazione del lavoro e time management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tamaran Light" panose="020B0604020202020204" charset="0"/>
              <a:ea typeface="+mn-ea"/>
              <a:cs typeface="Catamaran Light" panose="020B060402020202020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F46C97B-EDBD-6360-568E-89AA0B7F410E}"/>
              </a:ext>
            </a:extLst>
          </p:cNvPr>
          <p:cNvSpPr/>
          <p:nvPr/>
        </p:nvSpPr>
        <p:spPr>
          <a:xfrm>
            <a:off x="8819522" y="1789043"/>
            <a:ext cx="2784049" cy="3877923"/>
          </a:xfrm>
          <a:prstGeom prst="roundRect">
            <a:avLst>
              <a:gd name="adj" fmla="val 9330"/>
            </a:avLst>
          </a:prstGeom>
          <a:solidFill>
            <a:srgbClr val="0E4783"/>
          </a:solidFill>
          <a:ln w="19050" cap="flat" cmpd="sng" algn="ctr">
            <a:noFill/>
            <a:prstDash val="lgDash"/>
            <a:miter lim="800000"/>
          </a:ln>
          <a:effectLst/>
        </p:spPr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Gestione delle tecnologie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Technostress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Support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Utilità delle attuali tecnologie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Collaborazione con l’IT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 security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Digitalizzazione dei processi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Normative e compliance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F8FB0FF-9F54-2CFD-5832-A24879F3F114}"/>
              </a:ext>
            </a:extLst>
          </p:cNvPr>
          <p:cNvSpPr txBox="1"/>
          <p:nvPr/>
        </p:nvSpPr>
        <p:spPr>
          <a:xfrm>
            <a:off x="9386594" y="1868579"/>
            <a:ext cx="211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RAPPORTO CON LE TECNOLOGIE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FC74F4A-9508-3F17-54AE-0DC793F4E4AE}"/>
              </a:ext>
            </a:extLst>
          </p:cNvPr>
          <p:cNvSpPr txBox="1"/>
          <p:nvPr/>
        </p:nvSpPr>
        <p:spPr>
          <a:xfrm>
            <a:off x="1014069" y="200707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</a:p>
        </p:txBody>
      </p:sp>
      <p:sp>
        <p:nvSpPr>
          <p:cNvPr id="17" name="Freccia di espansione 16">
            <a:extLst>
              <a:ext uri="{FF2B5EF4-FFF2-40B4-BE49-F238E27FC236}">
                <a16:creationId xmlns:a16="http://schemas.microsoft.com/office/drawing/2014/main" id="{CE570424-D985-7613-8644-F396C8BFDE63}"/>
              </a:ext>
            </a:extLst>
          </p:cNvPr>
          <p:cNvSpPr/>
          <p:nvPr/>
        </p:nvSpPr>
        <p:spPr>
          <a:xfrm rot="3386020">
            <a:off x="2549661" y="5184284"/>
            <a:ext cx="565841" cy="92279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Freccia di espansione 21">
            <a:extLst>
              <a:ext uri="{FF2B5EF4-FFF2-40B4-BE49-F238E27FC236}">
                <a16:creationId xmlns:a16="http://schemas.microsoft.com/office/drawing/2014/main" id="{86262695-871D-7364-C4C9-59EB0CABD788}"/>
              </a:ext>
            </a:extLst>
          </p:cNvPr>
          <p:cNvSpPr/>
          <p:nvPr/>
        </p:nvSpPr>
        <p:spPr>
          <a:xfrm rot="5400000">
            <a:off x="5657822" y="5168381"/>
            <a:ext cx="565537" cy="92279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reccia di espansione 22">
            <a:extLst>
              <a:ext uri="{FF2B5EF4-FFF2-40B4-BE49-F238E27FC236}">
                <a16:creationId xmlns:a16="http://schemas.microsoft.com/office/drawing/2014/main" id="{1900C7AB-F845-FBF5-636C-84D9224772E5}"/>
              </a:ext>
            </a:extLst>
          </p:cNvPr>
          <p:cNvSpPr/>
          <p:nvPr/>
        </p:nvSpPr>
        <p:spPr>
          <a:xfrm rot="7403344">
            <a:off x="8752206" y="5184284"/>
            <a:ext cx="575105" cy="92279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BBF315-1BEA-966F-D73D-0174E0E8D217}"/>
              </a:ext>
            </a:extLst>
          </p:cNvPr>
          <p:cNvSpPr txBox="1"/>
          <p:nvPr/>
        </p:nvSpPr>
        <p:spPr>
          <a:xfrm rot="20732191">
            <a:off x="291904" y="4415810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effectLst>
                  <a:outerShdw dist="38100" dir="8352826" sx="103078" sy="103078" algn="br" rotWithShape="0">
                    <a:srgbClr val="00B0F0"/>
                  </a:outerShdw>
                </a:effectLst>
              </a:rPr>
              <a:t>NEW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99F08C-08A6-3B46-2068-498111311F34}"/>
              </a:ext>
            </a:extLst>
          </p:cNvPr>
          <p:cNvSpPr txBox="1"/>
          <p:nvPr/>
        </p:nvSpPr>
        <p:spPr>
          <a:xfrm rot="20484061">
            <a:off x="8790303" y="179595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dist="38100" dir="8352826" sx="103078" sy="103078" algn="br" rotWithShape="0">
                    <a:srgbClr val="00B0F0"/>
                  </a:outerShdw>
                </a:effectLst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7021485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C3E83-B645-7E79-62DF-8AFBF1C94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8">
            <a:extLst>
              <a:ext uri="{FF2B5EF4-FFF2-40B4-BE49-F238E27FC236}">
                <a16:creationId xmlns:a16="http://schemas.microsoft.com/office/drawing/2014/main" id="{F074068E-AD79-8DBD-50F9-3C1BD387B759}"/>
              </a:ext>
            </a:extLst>
          </p:cNvPr>
          <p:cNvSpPr txBox="1">
            <a:spLocks/>
          </p:cNvSpPr>
          <p:nvPr/>
        </p:nvSpPr>
        <p:spPr>
          <a:xfrm>
            <a:off x="496441" y="2170171"/>
            <a:ext cx="8072372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200" b="1" i="0" cap="none" spc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SEZIONE SOCIO - DEMOGRAFICA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FDBDF0-4550-1ABE-AC3B-BDBCA2532241}"/>
              </a:ext>
            </a:extLst>
          </p:cNvPr>
          <p:cNvSpPr txBox="1"/>
          <p:nvPr/>
        </p:nvSpPr>
        <p:spPr>
          <a:xfrm>
            <a:off x="362435" y="3007654"/>
            <a:ext cx="11695558" cy="2970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E4783"/>
              </a:buClr>
              <a:buSzPct val="200000"/>
              <a:buFont typeface="Wingdings" pitchFamily="2" charset="2"/>
              <a:buChar char="§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Genere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(Uomo, Donna)</a:t>
            </a:r>
          </a:p>
          <a:p>
            <a:pPr marL="285750" indent="-285750">
              <a:lnSpc>
                <a:spcPct val="200000"/>
              </a:lnSpc>
              <a:buClr>
                <a:srgbClr val="0E4783"/>
              </a:buClr>
              <a:buSzPct val="200000"/>
              <a:buFont typeface="Wingdings" pitchFamily="2" charset="2"/>
              <a:buChar char="§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Età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(fino ai 40 anni, dai 41 ai 50 anni, dai 51 ai 60 anni, oltre i 60 anni)</a:t>
            </a:r>
          </a:p>
          <a:p>
            <a:pPr marL="285750" indent="-285750">
              <a:lnSpc>
                <a:spcPct val="200000"/>
              </a:lnSpc>
              <a:buClr>
                <a:srgbClr val="0E4783"/>
              </a:buClr>
              <a:buSzPct val="200000"/>
              <a:buFont typeface="Wingdings" pitchFamily="2" charset="2"/>
              <a:buChar char="§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Anzianità di servizio nel ruolo di Direzione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(fino a 5 anni, da 6 a 10 anni, da 11 a 15 anni, da 16 a 20 anni, oltre i 20 anni)</a:t>
            </a:r>
          </a:p>
          <a:p>
            <a:pPr marL="285750" indent="-285750">
              <a:lnSpc>
                <a:spcPct val="200000"/>
              </a:lnSpc>
              <a:buClr>
                <a:srgbClr val="0E4783"/>
              </a:buClr>
              <a:buSzPct val="200000"/>
              <a:buFont typeface="Wingdings" pitchFamily="2" charset="2"/>
              <a:buChar char="§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Area geografica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(Sud, Centro, Nord)</a:t>
            </a:r>
          </a:p>
          <a:p>
            <a:pPr marL="285750" indent="-285750">
              <a:lnSpc>
                <a:spcPct val="200000"/>
              </a:lnSpc>
              <a:buClr>
                <a:srgbClr val="0E4783"/>
              </a:buClr>
              <a:buSzPct val="200000"/>
              <a:buFont typeface="Wingdings" pitchFamily="2" charset="2"/>
              <a:buChar char="§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Tipologia di organizzazione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(Azienda sanitaria territoriale o Ospedaliera o Ospedaliero-universitaria o Altri enti del SSN)</a:t>
            </a:r>
          </a:p>
          <a:p>
            <a:pPr marL="285750" indent="-285750">
              <a:lnSpc>
                <a:spcPct val="200000"/>
              </a:lnSpc>
              <a:buClr>
                <a:srgbClr val="0E4783"/>
              </a:buClr>
              <a:buSzPct val="200000"/>
              <a:buFont typeface="Wingdings" pitchFamily="2" charset="2"/>
              <a:buChar char="§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617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1DB45573-0D0D-4C81-6DCC-F68AFF4F3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>
            <a:extLst>
              <a:ext uri="{FF2B5EF4-FFF2-40B4-BE49-F238E27FC236}">
                <a16:creationId xmlns:a16="http://schemas.microsoft.com/office/drawing/2014/main" id="{DC7F40A6-7E30-4623-B213-BA4BFA5664E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39335" y="2317029"/>
            <a:ext cx="7713329" cy="947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spc="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CAMPIONE</a:t>
            </a:r>
            <a:endParaRPr b="1" spc="0" dirty="0">
              <a:solidFill>
                <a:srgbClr val="091838"/>
              </a:solidFill>
              <a:effectLst>
                <a:outerShdw blurRad="63500" dist="38100" dir="2700000" algn="tl" rotWithShape="0">
                  <a:prstClr val="black">
                    <a:alpha val="1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497F09-6D35-9CBE-F03A-8AB804F0A209}"/>
              </a:ext>
            </a:extLst>
          </p:cNvPr>
          <p:cNvSpPr txBox="1"/>
          <p:nvPr/>
        </p:nvSpPr>
        <p:spPr>
          <a:xfrm>
            <a:off x="558521" y="3780031"/>
            <a:ext cx="1107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800" b="1" kern="0" dirty="0">
                <a:solidFill>
                  <a:srgbClr val="0E47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95 persone </a:t>
            </a:r>
            <a:r>
              <a:rPr lang="it-IT" sz="2800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hanno risposto alla </a:t>
            </a:r>
            <a:r>
              <a:rPr lang="it-IT" sz="2800" i="1" kern="0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survey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DDF286-AE8C-C951-0C71-D591A46DD989}"/>
              </a:ext>
            </a:extLst>
          </p:cNvPr>
          <p:cNvSpPr txBox="1"/>
          <p:nvPr/>
        </p:nvSpPr>
        <p:spPr>
          <a:xfrm>
            <a:off x="558521" y="4818402"/>
            <a:ext cx="1107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000" i="1" kern="0" dirty="0">
                <a:solidFill>
                  <a:srgbClr val="0E4783"/>
                </a:solidFill>
                <a:latin typeface="Arial"/>
                <a:cs typeface="Arial"/>
                <a:sym typeface="Arial"/>
              </a:rPr>
              <a:t>9 persone in più rispetto al 2023!</a:t>
            </a:r>
          </a:p>
        </p:txBody>
      </p:sp>
    </p:spTree>
    <p:extLst>
      <p:ext uri="{BB962C8B-B14F-4D97-AF65-F5344CB8AC3E}">
        <p14:creationId xmlns:p14="http://schemas.microsoft.com/office/powerpoint/2010/main" val="46356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BB864A6F-33B9-B3D1-AF0B-0A0FFC4F5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2242D86-4B71-D3EC-5D53-4DB184D27D88}"/>
              </a:ext>
            </a:extLst>
          </p:cNvPr>
          <p:cNvSpPr/>
          <p:nvPr/>
        </p:nvSpPr>
        <p:spPr>
          <a:xfrm>
            <a:off x="254000" y="2063659"/>
            <a:ext cx="11663680" cy="407434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it-I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4" name="Google Shape;384;p43">
            <a:extLst>
              <a:ext uri="{FF2B5EF4-FFF2-40B4-BE49-F238E27FC236}">
                <a16:creationId xmlns:a16="http://schemas.microsoft.com/office/drawing/2014/main" id="{184809DF-AD8A-08E0-BF4B-748403B86A7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14828" y="1264689"/>
            <a:ext cx="8762341" cy="947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spc="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CARATTERISTICHE DEL CAMPIONE</a:t>
            </a:r>
            <a:endParaRPr b="1" spc="0" dirty="0">
              <a:solidFill>
                <a:srgbClr val="091838"/>
              </a:solidFill>
              <a:effectLst>
                <a:outerShdw blurRad="63500" dist="38100" dir="2700000" algn="tl" rotWithShape="0">
                  <a:prstClr val="black">
                    <a:alpha val="1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4E8467-7639-399A-CDCE-AEA733CA01CB}"/>
              </a:ext>
            </a:extLst>
          </p:cNvPr>
          <p:cNvSpPr txBox="1"/>
          <p:nvPr/>
        </p:nvSpPr>
        <p:spPr>
          <a:xfrm>
            <a:off x="1255536" y="2421807"/>
            <a:ext cx="187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GENERE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194C135-CF53-ABC0-F6FB-1DC699AB5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675666"/>
              </p:ext>
            </p:extLst>
          </p:nvPr>
        </p:nvGraphicFramePr>
        <p:xfrm>
          <a:off x="-225822" y="2746332"/>
          <a:ext cx="4839995" cy="352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916AEB-4BC3-0756-A809-814C3A8A4718}"/>
              </a:ext>
            </a:extLst>
          </p:cNvPr>
          <p:cNvSpPr txBox="1"/>
          <p:nvPr/>
        </p:nvSpPr>
        <p:spPr>
          <a:xfrm>
            <a:off x="5510513" y="2365178"/>
            <a:ext cx="117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CB9C3F-C151-EB5E-3A48-F1EE3B013422}"/>
              </a:ext>
            </a:extLst>
          </p:cNvPr>
          <p:cNvSpPr txBox="1"/>
          <p:nvPr/>
        </p:nvSpPr>
        <p:spPr>
          <a:xfrm>
            <a:off x="8014032" y="2180513"/>
            <a:ext cx="372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ANZIANITÀ ORGANIZZATIVA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5FEA40A-5C5F-55FC-7DC7-E92DC2207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060293"/>
              </p:ext>
            </p:extLst>
          </p:nvPr>
        </p:nvGraphicFramePr>
        <p:xfrm>
          <a:off x="3477132" y="2652640"/>
          <a:ext cx="5078880" cy="36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F74196AA-3F18-121D-7904-AAD5ADEA7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423824"/>
              </p:ext>
            </p:extLst>
          </p:nvPr>
        </p:nvGraphicFramePr>
        <p:xfrm>
          <a:off x="6491492" y="2652640"/>
          <a:ext cx="6767641" cy="368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270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06BE6DD6-3BA7-26F5-BA1C-63170C528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53A1CF5-CC3C-D79A-A5E1-AFEFC7A228A7}"/>
              </a:ext>
            </a:extLst>
          </p:cNvPr>
          <p:cNvSpPr/>
          <p:nvPr/>
        </p:nvSpPr>
        <p:spPr>
          <a:xfrm>
            <a:off x="254000" y="2063659"/>
            <a:ext cx="11663680" cy="417359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it-I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09BE61D-95B1-335A-B1D8-E793686E3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131631"/>
              </p:ext>
            </p:extLst>
          </p:nvPr>
        </p:nvGraphicFramePr>
        <p:xfrm>
          <a:off x="254000" y="2175314"/>
          <a:ext cx="6721142" cy="439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64F8AA-93E7-43B5-8314-45FB1484F2E7}"/>
              </a:ext>
            </a:extLst>
          </p:cNvPr>
          <p:cNvSpPr txBox="1"/>
          <p:nvPr/>
        </p:nvSpPr>
        <p:spPr>
          <a:xfrm>
            <a:off x="2856099" y="2075919"/>
            <a:ext cx="151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AREA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D32E1324-8937-16D5-0A50-D25589A510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751167"/>
              </p:ext>
            </p:extLst>
          </p:nvPr>
        </p:nvGraphicFramePr>
        <p:xfrm>
          <a:off x="5318035" y="2120480"/>
          <a:ext cx="6958728" cy="443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A517C6-C3B9-2B6E-8169-E93D26A23551}"/>
              </a:ext>
            </a:extLst>
          </p:cNvPr>
          <p:cNvSpPr txBox="1"/>
          <p:nvPr/>
        </p:nvSpPr>
        <p:spPr>
          <a:xfrm>
            <a:off x="6892023" y="2075918"/>
            <a:ext cx="381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it-IT" sz="2400" b="1" kern="0" dirty="0">
                <a:solidFill>
                  <a:srgbClr val="09183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TIPOLOGIA DI AZIENDA</a:t>
            </a:r>
          </a:p>
        </p:txBody>
      </p:sp>
      <p:sp>
        <p:nvSpPr>
          <p:cNvPr id="15" name="Google Shape;384;p43">
            <a:extLst>
              <a:ext uri="{FF2B5EF4-FFF2-40B4-BE49-F238E27FC236}">
                <a16:creationId xmlns:a16="http://schemas.microsoft.com/office/drawing/2014/main" id="{71F1EAB5-5D13-1C89-7E1D-588A49BC45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14829" y="1128068"/>
            <a:ext cx="8762341" cy="947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b="1" spc="0" dirty="0">
                <a:solidFill>
                  <a:srgbClr val="091838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CARATTERISTICHE DEL CAMPIONE</a:t>
            </a:r>
            <a:endParaRPr b="1" spc="0" dirty="0">
              <a:solidFill>
                <a:srgbClr val="091838"/>
              </a:solidFill>
              <a:effectLst>
                <a:outerShdw blurRad="63500" dist="38100" dir="2700000" algn="tl" rotWithShape="0">
                  <a:prstClr val="black">
                    <a:alpha val="1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28348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nt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n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imple Light">
    <a:dk1>
      <a:srgbClr val="434343"/>
    </a:dk1>
    <a:lt1>
      <a:srgbClr val="FFFFFF"/>
    </a:lt1>
    <a:dk2>
      <a:srgbClr val="595959"/>
    </a:dk2>
    <a:lt2>
      <a:srgbClr val="EEEEEE"/>
    </a:lt2>
    <a:accent1>
      <a:srgbClr val="556D96"/>
    </a:accent1>
    <a:accent2>
      <a:srgbClr val="212121"/>
    </a:accent2>
    <a:accent3>
      <a:srgbClr val="A9B9D3"/>
    </a:accent3>
    <a:accent4>
      <a:srgbClr val="26529E"/>
    </a:accent4>
    <a:accent5>
      <a:srgbClr val="62779B"/>
    </a:accent5>
    <a:accent6>
      <a:srgbClr val="363F4C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5247</Words>
  <Application>Microsoft Office PowerPoint</Application>
  <PresentationFormat>Widescreen</PresentationFormat>
  <Paragraphs>664</Paragraphs>
  <Slides>41</Slides>
  <Notes>33</Notes>
  <HiddenSlides>11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1" baseType="lpstr">
      <vt:lpstr>Aptos</vt:lpstr>
      <vt:lpstr>Arial</vt:lpstr>
      <vt:lpstr>Calibri</vt:lpstr>
      <vt:lpstr>Calibri Light</vt:lpstr>
      <vt:lpstr>Catamaran Light</vt:lpstr>
      <vt:lpstr>Livvic</vt:lpstr>
      <vt:lpstr>Open Sans</vt:lpstr>
      <vt:lpstr>Rockwell</vt:lpstr>
      <vt:lpstr>Wingdings</vt:lpstr>
      <vt:lpstr>Atlante</vt:lpstr>
      <vt:lpstr>REPORT Indagine di Benessere Organizzativo  per le Direzioni Strategiche  Anno 2025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CAMPIONE</vt:lpstr>
      <vt:lpstr>LE CARATTERISTICHE DEL CAMPIONE</vt:lpstr>
      <vt:lpstr>LE CARATTERISTICHE DEL CAMPIONE</vt:lpstr>
      <vt:lpstr>IL PROFILO MEDIO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CONFRONTI TRA GRUPPI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IMPATTO SUGLI ESITI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Albolino</dc:creator>
  <cp:lastModifiedBy>Sara Albolino</cp:lastModifiedBy>
  <cp:revision>67</cp:revision>
  <cp:lastPrinted>2019-07-10T14:54:54Z</cp:lastPrinted>
  <dcterms:modified xsi:type="dcterms:W3CDTF">2025-11-24T16:18:26Z</dcterms:modified>
</cp:coreProperties>
</file>